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963" r:id="rId2"/>
    <p:sldId id="1220" r:id="rId3"/>
    <p:sldId id="1229" r:id="rId4"/>
    <p:sldId id="1232" r:id="rId5"/>
    <p:sldId id="1247" r:id="rId6"/>
    <p:sldId id="1233" r:id="rId7"/>
    <p:sldId id="256" r:id="rId8"/>
    <p:sldId id="1234" r:id="rId9"/>
    <p:sldId id="1253" r:id="rId10"/>
    <p:sldId id="1230" r:id="rId11"/>
    <p:sldId id="1225" r:id="rId12"/>
    <p:sldId id="1248" r:id="rId13"/>
    <p:sldId id="1249" r:id="rId14"/>
    <p:sldId id="1250" r:id="rId15"/>
    <p:sldId id="1236" r:id="rId16"/>
    <p:sldId id="1231" r:id="rId17"/>
    <p:sldId id="1226" r:id="rId18"/>
    <p:sldId id="1239" r:id="rId19"/>
    <p:sldId id="1252" r:id="rId20"/>
    <p:sldId id="1242" r:id="rId21"/>
    <p:sldId id="1227" r:id="rId22"/>
    <p:sldId id="1237" r:id="rId23"/>
    <p:sldId id="1243"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04" userDrawn="1">
          <p15:clr>
            <a:srgbClr val="A4A3A4"/>
          </p15:clr>
        </p15:guide>
        <p15:guide id="2" pos="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871" autoAdjust="0"/>
  </p:normalViewPr>
  <p:slideViewPr>
    <p:cSldViewPr snapToGrid="0" snapToObjects="1">
      <p:cViewPr varScale="1">
        <p:scale>
          <a:sx n="109" d="100"/>
          <a:sy n="109" d="100"/>
        </p:scale>
        <p:origin x="216" y="216"/>
      </p:cViewPr>
      <p:guideLst>
        <p:guide orient="horz" pos="1104"/>
        <p:guide pos="528"/>
      </p:guideLst>
    </p:cSldViewPr>
  </p:slideViewPr>
  <p:outlineViewPr>
    <p:cViewPr>
      <p:scale>
        <a:sx n="33" d="100"/>
        <a:sy n="33" d="100"/>
      </p:scale>
      <p:origin x="0" y="0"/>
    </p:cViewPr>
  </p:outlineViewPr>
  <p:notesTextViewPr>
    <p:cViewPr>
      <p:scale>
        <a:sx n="1" d="1"/>
        <a:sy n="1" d="1"/>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2"/>
          <p:cNvSpPr>
            <a:spLocks noGrp="1" noRot="1" noChangeAspect="1" noChangeArrowheads="1" noTextEdit="1"/>
          </p:cNvSpPr>
          <p:nvPr>
            <p:ph type="sldImg"/>
          </p:nvPr>
        </p:nvSpPr>
        <p:spPr>
          <a:xfrm>
            <a:off x="381000" y="685800"/>
            <a:ext cx="6096000" cy="3429000"/>
          </a:xfrm>
          <a:ln/>
        </p:spPr>
      </p:sp>
      <p:sp>
        <p:nvSpPr>
          <p:cNvPr id="13803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00355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we introduce the first concrete algorithm of the iterative structure learning framework, where now we consider the hypothesis game space is all role-symmetric games of certain number of roles</a:t>
            </a:r>
          </a:p>
          <a:p>
            <a:r>
              <a:rPr lang="en-US" dirty="0"/>
              <a:t>The idea is we use unsupervised learning to cluster similar agents into one role. Where the similarity is defined by their payoffs</a:t>
            </a:r>
          </a:p>
          <a:p>
            <a:r>
              <a:rPr lang="en-US" dirty="0"/>
              <a:t>And the solution for the role-level game will be mapped back to individuals</a:t>
            </a:r>
          </a:p>
          <a:p>
            <a:r>
              <a:rPr lang="en-US" dirty="0"/>
              <a:t>It could be regarded as feature extraction of the true game</a:t>
            </a:r>
          </a:p>
        </p:txBody>
      </p:sp>
    </p:spTree>
    <p:extLst>
      <p:ext uri="{BB962C8B-B14F-4D97-AF65-F5344CB8AC3E}">
        <p14:creationId xmlns:p14="http://schemas.microsoft.com/office/powerpoint/2010/main" val="251668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just take a 10 agent 2 action game for example</a:t>
            </a:r>
          </a:p>
          <a:p>
            <a:r>
              <a:rPr lang="en-US" dirty="0"/>
              <a:t>We start with an arbitrary role assignment, where here each color represent a role</a:t>
            </a:r>
          </a:p>
          <a:p>
            <a:r>
              <a:rPr lang="en-US" dirty="0"/>
              <a:t>And suppose we sample a dataset, then we first preprocess the dataset, by first separate data for each roles based on the current role assignment</a:t>
            </a:r>
          </a:p>
          <a:p>
            <a:r>
              <a:rPr lang="en-US" dirty="0"/>
              <a:t>Then for each raw data point we calculate the feature vector, which is just by counting how many players of each role choose each action</a:t>
            </a:r>
          </a:p>
          <a:p>
            <a:r>
              <a:rPr lang="en-US" dirty="0"/>
              <a:t>And then we feed the action, feature, payoff into the function approximators to train the role agents</a:t>
            </a:r>
          </a:p>
          <a:p>
            <a:r>
              <a:rPr lang="en-US" dirty="0"/>
              <a:t>Suppose now we use neural networks</a:t>
            </a:r>
          </a:p>
        </p:txBody>
      </p:sp>
    </p:spTree>
    <p:extLst>
      <p:ext uri="{BB962C8B-B14F-4D97-AF65-F5344CB8AC3E}">
        <p14:creationId xmlns:p14="http://schemas.microsoft.com/office/powerpoint/2010/main" val="2599072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then we let the neural networks play a role-level game and get some mixed </a:t>
            </a:r>
            <a:r>
              <a:rPr lang="en-US" dirty="0" err="1"/>
              <a:t>nash</a:t>
            </a:r>
            <a:r>
              <a:rPr lang="en-US" dirty="0"/>
              <a:t> equilibrium</a:t>
            </a:r>
          </a:p>
          <a:p>
            <a:r>
              <a:rPr lang="en-US" dirty="0"/>
              <a:t>Then we map back the solution onto the individual level, serving as the solution for this iteration</a:t>
            </a:r>
          </a:p>
        </p:txBody>
      </p:sp>
    </p:spTree>
    <p:extLst>
      <p:ext uri="{BB962C8B-B14F-4D97-AF65-F5344CB8AC3E}">
        <p14:creationId xmlns:p14="http://schemas.microsoft.com/office/powerpoint/2010/main" val="427007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refine the cluster for the next iteration, we first represent each agent as some vector embedding, and do unsupervised learning on these vector embeddings.</a:t>
            </a:r>
          </a:p>
          <a:p>
            <a:r>
              <a:rPr lang="en-US" dirty="0"/>
              <a:t>The embeddings are constructed as follows. First we sample a data set according to sigma stat, then use data set, we can estimate the payoffs of each individuals when it choose some pure action while others acting according to sigma*</a:t>
            </a:r>
          </a:p>
        </p:txBody>
      </p:sp>
    </p:spTree>
    <p:extLst>
      <p:ext uri="{BB962C8B-B14F-4D97-AF65-F5344CB8AC3E}">
        <p14:creationId xmlns:p14="http://schemas.microsoft.com/office/powerpoint/2010/main" val="83447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two figures measures how close our equilibrium result in each iteration to the equilibrium of the true game</a:t>
            </a:r>
          </a:p>
          <a:p>
            <a:r>
              <a:rPr lang="en-US" dirty="0"/>
              <a:t>The third figure use a metric that measures how close our partition structure close to the ground truth partition</a:t>
            </a:r>
          </a:p>
        </p:txBody>
      </p:sp>
    </p:spTree>
    <p:extLst>
      <p:ext uri="{BB962C8B-B14F-4D97-AF65-F5344CB8AC3E}">
        <p14:creationId xmlns:p14="http://schemas.microsoft.com/office/powerpoint/2010/main" val="171845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second type of structure is interaction structure, where games with sparsity property – graphical game capture such structure</a:t>
            </a:r>
          </a:p>
          <a:p>
            <a:r>
              <a:rPr lang="en-US" dirty="0"/>
              <a:t>So in a graphical game, there is an underlying graphical model for the game</a:t>
            </a:r>
          </a:p>
          <a:p>
            <a:r>
              <a:rPr lang="en-US" dirty="0"/>
              <a:t>And the payoff of one only depends on its action, and the action choices over its neighborhood</a:t>
            </a:r>
          </a:p>
          <a:p>
            <a:r>
              <a:rPr lang="en-US" dirty="0"/>
              <a:t>So a graphical game can be regarded as a coarsened game matrix</a:t>
            </a:r>
          </a:p>
        </p:txBody>
      </p:sp>
    </p:spTree>
    <p:extLst>
      <p:ext uri="{BB962C8B-B14F-4D97-AF65-F5344CB8AC3E}">
        <p14:creationId xmlns:p14="http://schemas.microsoft.com/office/powerpoint/2010/main" val="3529574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borrow the idea of structure learning for Bayesian network here</a:t>
            </a:r>
          </a:p>
          <a:p>
            <a:r>
              <a:rPr lang="en-US" dirty="0"/>
              <a:t>The approach is to use payoff training loss to greedily learn a graphical model</a:t>
            </a:r>
          </a:p>
          <a:p>
            <a:r>
              <a:rPr lang="en-US" dirty="0"/>
              <a:t>And it could also be regarded as feature selection for the true game</a:t>
            </a:r>
          </a:p>
        </p:txBody>
      </p:sp>
    </p:spTree>
    <p:extLst>
      <p:ext uri="{BB962C8B-B14F-4D97-AF65-F5344CB8AC3E}">
        <p14:creationId xmlns:p14="http://schemas.microsoft.com/office/powerpoint/2010/main" val="3565348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time saving, let me just briefly illustrate how G3L works</a:t>
            </a:r>
          </a:p>
          <a:p>
            <a:r>
              <a:rPr lang="en-US" dirty="0"/>
              <a:t>So we for each agent, we will use payoff loss to learn a neighborhood set for that agent.</a:t>
            </a:r>
          </a:p>
          <a:p>
            <a:r>
              <a:rPr lang="en-US" dirty="0"/>
              <a:t>Each time we will add or delete an agent that will decrease the training loss the most</a:t>
            </a:r>
          </a:p>
          <a:p>
            <a:r>
              <a:rPr lang="en-US" dirty="0"/>
              <a:t>So let’s look at a 5-agent game, and we would like to learn the neighborhood for the central agent</a:t>
            </a:r>
          </a:p>
          <a:p>
            <a:r>
              <a:rPr lang="en-US" dirty="0"/>
              <a:t>Then at this point we should add the bottom left agent,</a:t>
            </a:r>
          </a:p>
          <a:p>
            <a:r>
              <a:rPr lang="en-US" dirty="0"/>
              <a:t>Then the top left agent, then the top right agent</a:t>
            </a:r>
          </a:p>
          <a:p>
            <a:r>
              <a:rPr lang="en-US" dirty="0"/>
              <a:t>Then we observe that if we delete the bottom left agent the training loss would decrease the most, so we are permitted to do that</a:t>
            </a:r>
          </a:p>
          <a:p>
            <a:r>
              <a:rPr lang="en-US" dirty="0"/>
              <a:t>Then at the end we result in the three agent in the </a:t>
            </a:r>
            <a:r>
              <a:rPr lang="en-US" dirty="0" err="1"/>
              <a:t>neighrhood</a:t>
            </a:r>
            <a:r>
              <a:rPr lang="en-US" dirty="0"/>
              <a:t> set.</a:t>
            </a:r>
          </a:p>
        </p:txBody>
      </p:sp>
    </p:spTree>
    <p:extLst>
      <p:ext uri="{BB962C8B-B14F-4D97-AF65-F5344CB8AC3E}">
        <p14:creationId xmlns:p14="http://schemas.microsoft.com/office/powerpoint/2010/main" val="606149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lets specify what training loss look like</a:t>
            </a:r>
          </a:p>
          <a:p>
            <a:r>
              <a:rPr lang="en-US" dirty="0"/>
              <a:t>Suppose now we consider a 5-agent 2-action game, and now we estimate 1’s neighbor hood 2,4</a:t>
            </a:r>
          </a:p>
          <a:p>
            <a:r>
              <a:rPr lang="en-US" dirty="0"/>
              <a:t>So to determine the payoff when player 1 chooses U, 2 chooses L, 4 chooses U, we just set this value as the average of all those payoff samples of 1 in the training set, such that the joint profile is a sub-vector in the corresponding action sample</a:t>
            </a:r>
          </a:p>
          <a:p>
            <a:r>
              <a:rPr lang="en-US" dirty="0"/>
              <a:t>And the training loss is just the mean square error for the training set</a:t>
            </a:r>
          </a:p>
        </p:txBody>
      </p:sp>
    </p:spTree>
    <p:extLst>
      <p:ext uri="{BB962C8B-B14F-4D97-AF65-F5344CB8AC3E}">
        <p14:creationId xmlns:p14="http://schemas.microsoft.com/office/powerpoint/2010/main" val="2638154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last experiment, we test all the methods on a game that is a kind of mixture of symmetry and sparsity</a:t>
            </a:r>
          </a:p>
          <a:p>
            <a:r>
              <a:rPr lang="en-US" dirty="0"/>
              <a:t>So in this class of game model, there is a structure parameter defines a spectrum of games between perfect symmetry and perfect sparsity, so at the origin, it is symmetric game, while at the other extreme it is graphical game</a:t>
            </a:r>
          </a:p>
          <a:p>
            <a:r>
              <a:rPr lang="en-US" dirty="0"/>
              <a:t>So first we can see K-Roles and G3L does outperform the others if the game is close to the symmetry extreme or the sparsity extreme</a:t>
            </a:r>
          </a:p>
          <a:p>
            <a:r>
              <a:rPr lang="en-US" dirty="0"/>
              <a:t>But another interesting observation is that, when the game is approaching a graphical game from a symmetric game, K-roles is able to find those solutions that are nearly as good as those found by G3L, suggesting that symmetry could arise from sparsity in a game.</a:t>
            </a:r>
          </a:p>
        </p:txBody>
      </p:sp>
    </p:spTree>
    <p:extLst>
      <p:ext uri="{BB962C8B-B14F-4D97-AF65-F5344CB8AC3E}">
        <p14:creationId xmlns:p14="http://schemas.microsoft.com/office/powerpoint/2010/main" val="408041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let me introduce the motivation of this work</a:t>
            </a:r>
          </a:p>
          <a:p>
            <a:r>
              <a:rPr lang="en-US" dirty="0"/>
              <a:t>Many multiagent system we would like to understand involve an </a:t>
            </a:r>
            <a:r>
              <a:rPr lang="en-US" dirty="0" err="1"/>
              <a:t>enumous</a:t>
            </a:r>
            <a:r>
              <a:rPr lang="en-US" dirty="0"/>
              <a:t> number of agents</a:t>
            </a:r>
          </a:p>
          <a:p>
            <a:r>
              <a:rPr lang="en-US" dirty="0"/>
              <a:t>For example in Ad auction, the second you enter a keyword in the search engine, there may be hosting an auction that tens or hundreds of agents are competing for it</a:t>
            </a:r>
          </a:p>
          <a:p>
            <a:r>
              <a:rPr lang="en-US" dirty="0"/>
              <a:t>financial market, there are hundreds or thousands of traders and investors</a:t>
            </a:r>
          </a:p>
          <a:p>
            <a:r>
              <a:rPr lang="en-US" dirty="0"/>
              <a:t> in traffic routing, the system may want to coordinate cars and </a:t>
            </a:r>
            <a:r>
              <a:rPr lang="en-US" sz="1100" b="0" i="0" u="none" strike="noStrike" cap="none" dirty="0">
                <a:solidFill>
                  <a:srgbClr val="000000"/>
                </a:solidFill>
                <a:effectLst/>
                <a:latin typeface="Arial"/>
                <a:ea typeface="Arial"/>
                <a:cs typeface="Arial"/>
                <a:sym typeface="Arial"/>
              </a:rPr>
              <a:t>pedestrian within a district</a:t>
            </a:r>
            <a:endParaRPr lang="en-US" dirty="0"/>
          </a:p>
          <a:p>
            <a:r>
              <a:rPr lang="en-US" dirty="0"/>
              <a:t> and also  one may be interested in how rumor spread over a social network, which consists of millions of people</a:t>
            </a:r>
          </a:p>
        </p:txBody>
      </p:sp>
    </p:spTree>
    <p:extLst>
      <p:ext uri="{BB962C8B-B14F-4D97-AF65-F5344CB8AC3E}">
        <p14:creationId xmlns:p14="http://schemas.microsoft.com/office/powerpoint/2010/main" val="4232344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33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game theory is standard mathematical tools for modeling multiagent system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But there is one caveat for traditional game theoretical analysis: the representational complexity of a game matrix is exponential with respect to the number of agent 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more succinct representation is needed, and researchers did developed some kind of succinct game representation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But even that, they still need to hand-crafted game models, which could still be large amount of information to store when the number of player is large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in this work, we combine three ideas to scale strategic reasoning for many-player games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First we will adopt simulation model for a game, where the information of the game come in the form of payoff data. So it will be free from the curse of dimensionality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second is so-called game model learning, where we will use machine learning techniques to learn a representation of the game model,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we will learn a succinct representation of it, which may offer some interesting structural property of the game of interest, as well as to facilitate equilibrium </a:t>
            </a:r>
            <a:r>
              <a:rPr lang="en-US" dirty="0" err="1"/>
              <a:t>computaion</a:t>
            </a:r>
            <a:endParaRPr lang="en-US" dirty="0"/>
          </a:p>
        </p:txBody>
      </p:sp>
    </p:spTree>
    <p:extLst>
      <p:ext uri="{BB962C8B-B14F-4D97-AF65-F5344CB8AC3E}">
        <p14:creationId xmlns:p14="http://schemas.microsoft.com/office/powerpoint/2010/main" val="275622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first I will introduce what simulation model means. This is what called empirical game theoretical analysis.</a:t>
            </a:r>
          </a:p>
          <a:p>
            <a:r>
              <a:rPr lang="en-US" dirty="0"/>
              <a:t>So in EGTA, the game is represented by a black-box simulator, where the information of the game is payoff samples</a:t>
            </a:r>
          </a:p>
          <a:p>
            <a:endParaRPr lang="en-US" dirty="0"/>
          </a:p>
          <a:p>
            <a:r>
              <a:rPr lang="en-US" dirty="0"/>
              <a:t>And the analyst constructs a normal-form game model called empirical game</a:t>
            </a:r>
          </a:p>
        </p:txBody>
      </p:sp>
    </p:spTree>
    <p:extLst>
      <p:ext uri="{BB962C8B-B14F-4D97-AF65-F5344CB8AC3E}">
        <p14:creationId xmlns:p14="http://schemas.microsoft.com/office/powerpoint/2010/main" val="279490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I give a most naïve example to show you how </a:t>
            </a:r>
            <a:r>
              <a:rPr lang="en-US" dirty="0" err="1"/>
              <a:t>egta</a:t>
            </a:r>
            <a:r>
              <a:rPr lang="en-US" dirty="0"/>
              <a:t> works</a:t>
            </a:r>
          </a:p>
          <a:p>
            <a:r>
              <a:rPr lang="en-US" dirty="0"/>
              <a:t>Suppose we have a two-agent, 3-action game, and at the very beginning we know nothing about the payoffs</a:t>
            </a:r>
          </a:p>
          <a:p>
            <a:r>
              <a:rPr lang="en-US" dirty="0"/>
              <a:t>Then we queries some samples to the oracle, and get some payoff data, and each raw data point specify which action does each agent take and the corresponding payoffs, so both would be vector of length the number of agents</a:t>
            </a:r>
          </a:p>
          <a:p>
            <a:r>
              <a:rPr lang="en-US" dirty="0"/>
              <a:t>Then we will fill some of the game entry</a:t>
            </a:r>
          </a:p>
          <a:p>
            <a:r>
              <a:rPr lang="en-US" dirty="0"/>
              <a:t>In the next iteration, we further sample some data points, to refine the existing sampled entries or fill new ones</a:t>
            </a:r>
          </a:p>
          <a:p>
            <a:r>
              <a:rPr lang="en-US" dirty="0"/>
              <a:t>And now in this case we can assure that (U, U) is the </a:t>
            </a:r>
            <a:r>
              <a:rPr lang="en-US" dirty="0" err="1"/>
              <a:t>nash</a:t>
            </a:r>
            <a:r>
              <a:rPr lang="en-US" dirty="0"/>
              <a:t> equilibrium of the game with some certainty, because for now in the empirical game model there is no beneficial deviation here</a:t>
            </a:r>
          </a:p>
          <a:p>
            <a:r>
              <a:rPr lang="en-US" dirty="0"/>
              <a:t>So the idea is that we do not need to store the whole game matrix to get a </a:t>
            </a:r>
            <a:r>
              <a:rPr lang="en-US" dirty="0" err="1"/>
              <a:t>approximatle</a:t>
            </a:r>
            <a:r>
              <a:rPr lang="en-US" dirty="0"/>
              <a:t> good solution, and you can see that one typical question of </a:t>
            </a:r>
            <a:r>
              <a:rPr lang="en-US" dirty="0" err="1"/>
              <a:t>egta</a:t>
            </a:r>
            <a:r>
              <a:rPr lang="en-US" dirty="0"/>
              <a:t> is which region of the game matrix should we sample</a:t>
            </a:r>
          </a:p>
        </p:txBody>
      </p:sp>
    </p:spTree>
    <p:extLst>
      <p:ext uri="{BB962C8B-B14F-4D97-AF65-F5344CB8AC3E}">
        <p14:creationId xmlns:p14="http://schemas.microsoft.com/office/powerpoint/2010/main" val="325640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we move onto the idea of game model learning</a:t>
            </a:r>
          </a:p>
        </p:txBody>
      </p:sp>
    </p:spTree>
    <p:extLst>
      <p:ext uri="{BB962C8B-B14F-4D97-AF65-F5344CB8AC3E}">
        <p14:creationId xmlns:p14="http://schemas.microsoft.com/office/powerpoint/2010/main" val="114793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95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we introduce the main contribution of this work, the iterative structure learning framework</a:t>
            </a:r>
          </a:p>
          <a:p>
            <a:r>
              <a:rPr lang="en-US" dirty="0"/>
              <a:t>In each iteration, we sample some data in the data buffer. Then first we use the data to learn a structure of the game</a:t>
            </a:r>
          </a:p>
          <a:p>
            <a:r>
              <a:rPr lang="en-US" dirty="0"/>
              <a:t>After which the structure and the payoff data combined together we learn the payoff functions of the game, which result in the empirical game model</a:t>
            </a:r>
          </a:p>
          <a:p>
            <a:r>
              <a:rPr lang="en-US" dirty="0"/>
              <a:t>Then we solve the game to get a mixed </a:t>
            </a:r>
            <a:r>
              <a:rPr lang="en-US" dirty="0" err="1"/>
              <a:t>nash</a:t>
            </a:r>
            <a:r>
              <a:rPr lang="en-US" dirty="0"/>
              <a:t> equilibrium \sigma_*</a:t>
            </a:r>
          </a:p>
          <a:p>
            <a:r>
              <a:rPr lang="en-US" dirty="0"/>
              <a:t>And since \sigma_* itself defines a probability distribution over pure actions, we use it as the sample distribution for the next iteration.</a:t>
            </a:r>
          </a:p>
          <a:p>
            <a:r>
              <a:rPr lang="en-US" dirty="0"/>
              <a:t>The whole idea is to exploit the structure of the unknown true game, particularly at those regions surrounding </a:t>
            </a:r>
            <a:r>
              <a:rPr lang="en-US" dirty="0" err="1"/>
              <a:t>nash</a:t>
            </a:r>
            <a:r>
              <a:rPr lang="en-US" dirty="0"/>
              <a:t>, so the function approximator can generalize better on those region</a:t>
            </a:r>
          </a:p>
        </p:txBody>
      </p:sp>
    </p:spTree>
    <p:extLst>
      <p:ext uri="{BB962C8B-B14F-4D97-AF65-F5344CB8AC3E}">
        <p14:creationId xmlns:p14="http://schemas.microsoft.com/office/powerpoint/2010/main" val="367199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I will introduce the first type of structure – population structure, that is captured by game models with symmetry characteristics</a:t>
            </a:r>
          </a:p>
          <a:p>
            <a:r>
              <a:rPr lang="en-US" dirty="0"/>
              <a:t>So in a symmetric game, every player share the same functional form, and only how many players play each action matters</a:t>
            </a:r>
          </a:p>
          <a:p>
            <a:r>
              <a:rPr lang="en-US" dirty="0"/>
              <a:t>So for example …</a:t>
            </a:r>
          </a:p>
          <a:p>
            <a:endParaRPr lang="en-US" dirty="0"/>
          </a:p>
          <a:p>
            <a:r>
              <a:rPr lang="en-US" dirty="0"/>
              <a:t>A role symmetric game further generalize it by partitioning players into different roles, and only how many players in each role play each action matters</a:t>
            </a:r>
          </a:p>
          <a:p>
            <a:r>
              <a:rPr lang="en-US" dirty="0"/>
              <a:t>For example,…</a:t>
            </a:r>
          </a:p>
          <a:p>
            <a:r>
              <a:rPr lang="en-US" dirty="0"/>
              <a:t>The goodness of role symmetric is some kind of </a:t>
            </a:r>
            <a:r>
              <a:rPr lang="en-US" dirty="0" err="1"/>
              <a:t>lipchiz</a:t>
            </a:r>
            <a:r>
              <a:rPr lang="en-US" dirty="0"/>
              <a:t> continuity: for example, you would expect the payoff wouldn’t change too much if only one commuter switch from driving to riding.</a:t>
            </a:r>
          </a:p>
        </p:txBody>
      </p:sp>
    </p:spTree>
    <p:extLst>
      <p:ext uri="{BB962C8B-B14F-4D97-AF65-F5344CB8AC3E}">
        <p14:creationId xmlns:p14="http://schemas.microsoft.com/office/powerpoint/2010/main" val="2779086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file:////var/folders/d5/wc3h4l455_3gcb51ld3rnsjh0000gn/T/com.microsoft.Powerpoint/converted_emf.emf" TargetMode="Externa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file:////var/folders/d5/wc3h4l455_3gcb51ld3rnsjh0000gn/T/com.microsoft.Powerpoint/converted_emf.em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ChangeArrowheads="1"/>
          </p:cNvSpPr>
          <p:nvPr>
            <p:ph type="ctrTitle"/>
          </p:nvPr>
        </p:nvSpPr>
        <p:spPr>
          <a:xfrm>
            <a:off x="1893370" y="1122364"/>
            <a:ext cx="8126119" cy="1793115"/>
          </a:xfrm>
        </p:spPr>
        <p:txBody>
          <a:bodyPr/>
          <a:lstStyle/>
          <a:p>
            <a:r>
              <a:rPr lang="en-US" sz="5000" dirty="0"/>
              <a:t>Structure Learning for Approximate Solution of Many-Player Games</a:t>
            </a:r>
          </a:p>
        </p:txBody>
      </p:sp>
      <p:sp>
        <p:nvSpPr>
          <p:cNvPr id="3" name="Subtitle 2">
            <a:extLst>
              <a:ext uri="{FF2B5EF4-FFF2-40B4-BE49-F238E27FC236}">
                <a16:creationId xmlns:a16="http://schemas.microsoft.com/office/drawing/2014/main" id="{3765BF54-538A-C645-9B50-3ED551958971}"/>
              </a:ext>
            </a:extLst>
          </p:cNvPr>
          <p:cNvSpPr>
            <a:spLocks noGrp="1"/>
          </p:cNvSpPr>
          <p:nvPr>
            <p:ph type="subTitle" idx="1"/>
          </p:nvPr>
        </p:nvSpPr>
        <p:spPr>
          <a:xfrm>
            <a:off x="1464366" y="3297238"/>
            <a:ext cx="9144000" cy="1655762"/>
          </a:xfrm>
        </p:spPr>
        <p:txBody>
          <a:bodyPr/>
          <a:lstStyle/>
          <a:p>
            <a:r>
              <a:rPr lang="en-US" dirty="0" err="1"/>
              <a:t>Zun</a:t>
            </a:r>
            <a:r>
              <a:rPr lang="en-US" dirty="0"/>
              <a:t> Li, Michael P. Wellman</a:t>
            </a:r>
          </a:p>
          <a:p>
            <a:r>
              <a:rPr lang="en-US" dirty="0"/>
              <a:t>Strategic Reasoning Group</a:t>
            </a:r>
          </a:p>
          <a:p>
            <a:r>
              <a:rPr lang="en-US" dirty="0"/>
              <a:t>University of Michigan</a:t>
            </a:r>
          </a:p>
        </p:txBody>
      </p:sp>
      <p:pic>
        <p:nvPicPr>
          <p:cNvPr id="4" name="Picture 3">
            <a:extLst>
              <a:ext uri="{FF2B5EF4-FFF2-40B4-BE49-F238E27FC236}">
                <a16:creationId xmlns:a16="http://schemas.microsoft.com/office/drawing/2014/main" id="{4FA0A1F4-0022-5341-9B22-55A02B3E4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455" y="5191330"/>
            <a:ext cx="4092712" cy="1227568"/>
          </a:xfrm>
          <a:prstGeom prst="rect">
            <a:avLst/>
          </a:prstGeom>
        </p:spPr>
      </p:pic>
      <p:pic>
        <p:nvPicPr>
          <p:cNvPr id="7" name="Picture 6">
            <a:extLst>
              <a:ext uri="{FF2B5EF4-FFF2-40B4-BE49-F238E27FC236}">
                <a16:creationId xmlns:a16="http://schemas.microsoft.com/office/drawing/2014/main" id="{577CC998-F71F-BE48-A581-09FAEBA3B26F}"/>
              </a:ext>
            </a:extLst>
          </p:cNvPr>
          <p:cNvPicPr>
            <a:picLocks noChangeAspect="1"/>
          </p:cNvPicPr>
          <p:nvPr/>
        </p:nvPicPr>
        <p:blipFill>
          <a:blip r:embed="rId4"/>
          <a:stretch>
            <a:fillRect/>
          </a:stretch>
        </p:blipFill>
        <p:spPr>
          <a:xfrm>
            <a:off x="0" y="5162664"/>
            <a:ext cx="2446129" cy="1497031"/>
          </a:xfrm>
          <a:prstGeom prst="rect">
            <a:avLst/>
          </a:prstGeom>
        </p:spPr>
      </p:pic>
      <p:pic>
        <p:nvPicPr>
          <p:cNvPr id="5" name="Picture 4">
            <a:extLst>
              <a:ext uri="{FF2B5EF4-FFF2-40B4-BE49-F238E27FC236}">
                <a16:creationId xmlns:a16="http://schemas.microsoft.com/office/drawing/2014/main" id="{C1BF88C9-F3F1-3049-8468-A2D00E6603EF}"/>
              </a:ext>
            </a:extLst>
          </p:cNvPr>
          <p:cNvPicPr>
            <a:picLocks noChangeAspect="1"/>
          </p:cNvPicPr>
          <p:nvPr/>
        </p:nvPicPr>
        <p:blipFill>
          <a:blip r:link="rId5"/>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FDE9F6EB-0BE4-2E48-B440-6701673B781D}"/>
              </a:ext>
            </a:extLst>
          </p:cNvPr>
          <p:cNvPicPr>
            <a:picLocks noChangeAspect="1"/>
          </p:cNvPicPr>
          <p:nvPr/>
        </p:nvPicPr>
        <p:blipFill>
          <a:blip r:link="rId5"/>
          <a:stretch>
            <a:fillRect/>
          </a:stretch>
        </p:blipFill>
        <p:spPr>
          <a:xfrm>
            <a:off x="1270000" y="1270000"/>
            <a:ext cx="63500" cy="76200"/>
          </a:xfrm>
          <a:prstGeom prst="rect">
            <a:avLst/>
          </a:prstGeom>
        </p:spPr>
      </p:pic>
      <p:pic>
        <p:nvPicPr>
          <p:cNvPr id="8" name="Picture 7">
            <a:extLst>
              <a:ext uri="{FF2B5EF4-FFF2-40B4-BE49-F238E27FC236}">
                <a16:creationId xmlns:a16="http://schemas.microsoft.com/office/drawing/2014/main" id="{1C2E9549-4678-E64F-9036-37A4D16C8362}"/>
              </a:ext>
            </a:extLst>
          </p:cNvPr>
          <p:cNvPicPr>
            <a:picLocks noChangeAspect="1"/>
          </p:cNvPicPr>
          <p:nvPr/>
        </p:nvPicPr>
        <p:blipFill>
          <a:blip r:link="rId5"/>
          <a:stretch>
            <a:fillRect/>
          </a:stretch>
        </p:blipFill>
        <p:spPr>
          <a:xfrm>
            <a:off x="1270000" y="1270000"/>
            <a:ext cx="63500" cy="76200"/>
          </a:xfrm>
          <a:prstGeom prst="rect">
            <a:avLst/>
          </a:prstGeom>
        </p:spPr>
      </p:pic>
      <p:pic>
        <p:nvPicPr>
          <p:cNvPr id="9" name="Picture 8">
            <a:extLst>
              <a:ext uri="{FF2B5EF4-FFF2-40B4-BE49-F238E27FC236}">
                <a16:creationId xmlns:a16="http://schemas.microsoft.com/office/drawing/2014/main" id="{EB71458F-0738-534B-81BB-B3349D6D0C83}"/>
              </a:ext>
            </a:extLst>
          </p:cNvPr>
          <p:cNvPicPr>
            <a:picLocks noChangeAspect="1"/>
          </p:cNvPicPr>
          <p:nvPr/>
        </p:nvPicPr>
        <p:blipFill>
          <a:blip r:link="rId5"/>
          <a:stretch>
            <a:fillRect/>
          </a:stretch>
        </p:blipFill>
        <p:spPr>
          <a:xfrm>
            <a:off x="1270000" y="1270000"/>
            <a:ext cx="63500" cy="76200"/>
          </a:xfrm>
          <a:prstGeom prst="rect">
            <a:avLst/>
          </a:prstGeom>
        </p:spPr>
      </p:pic>
      <p:pic>
        <p:nvPicPr>
          <p:cNvPr id="10" name="Picture 9">
            <a:extLst>
              <a:ext uri="{FF2B5EF4-FFF2-40B4-BE49-F238E27FC236}">
                <a16:creationId xmlns:a16="http://schemas.microsoft.com/office/drawing/2014/main" id="{52BD03E5-59F8-284F-BB40-47AED3B53660}"/>
              </a:ext>
            </a:extLst>
          </p:cNvPr>
          <p:cNvPicPr>
            <a:picLocks noChangeAspect="1"/>
          </p:cNvPicPr>
          <p:nvPr/>
        </p:nvPicPr>
        <p:blipFill>
          <a:blip r:link="rId5"/>
          <a:stretch>
            <a:fillRect/>
          </a:stretch>
        </p:blipFill>
        <p:spPr>
          <a:xfrm>
            <a:off x="1270000" y="1270000"/>
            <a:ext cx="63500" cy="76200"/>
          </a:xfrm>
          <a:prstGeom prst="rect">
            <a:avLst/>
          </a:prstGeom>
        </p:spPr>
      </p:pic>
      <p:pic>
        <p:nvPicPr>
          <p:cNvPr id="11" name="Picture 10">
            <a:extLst>
              <a:ext uri="{FF2B5EF4-FFF2-40B4-BE49-F238E27FC236}">
                <a16:creationId xmlns:a16="http://schemas.microsoft.com/office/drawing/2014/main" id="{BC52536B-F07D-D040-AB02-A8304C5A2644}"/>
              </a:ext>
            </a:extLst>
          </p:cNvPr>
          <p:cNvPicPr>
            <a:picLocks noChangeAspect="1"/>
          </p:cNvPicPr>
          <p:nvPr/>
        </p:nvPicPr>
        <p:blipFill>
          <a:blip r:link="rId5"/>
          <a:stretch>
            <a:fillRect/>
          </a:stretch>
        </p:blipFill>
        <p:spPr>
          <a:xfrm>
            <a:off x="1270000" y="1270000"/>
            <a:ext cx="63500" cy="76200"/>
          </a:xfrm>
          <a:prstGeom prst="rect">
            <a:avLst/>
          </a:prstGeom>
        </p:spPr>
      </p:pic>
      <p:pic>
        <p:nvPicPr>
          <p:cNvPr id="12" name="Picture 11">
            <a:extLst>
              <a:ext uri="{FF2B5EF4-FFF2-40B4-BE49-F238E27FC236}">
                <a16:creationId xmlns:a16="http://schemas.microsoft.com/office/drawing/2014/main" id="{161B28F4-20D0-AB40-9920-5736669C1720}"/>
              </a:ext>
            </a:extLst>
          </p:cNvPr>
          <p:cNvPicPr>
            <a:picLocks noChangeAspect="1"/>
          </p:cNvPicPr>
          <p:nvPr/>
        </p:nvPicPr>
        <p:blipFill>
          <a:blip r:link="rId5"/>
          <a:stretch>
            <a:fillRect/>
          </a:stretch>
        </p:blipFill>
        <p:spPr>
          <a:xfrm>
            <a:off x="1270000" y="1270000"/>
            <a:ext cx="63500" cy="76200"/>
          </a:xfrm>
          <a:prstGeom prst="rect">
            <a:avLst/>
          </a:prstGeom>
        </p:spPr>
      </p:pic>
      <p:pic>
        <p:nvPicPr>
          <p:cNvPr id="13" name="Picture 12">
            <a:extLst>
              <a:ext uri="{FF2B5EF4-FFF2-40B4-BE49-F238E27FC236}">
                <a16:creationId xmlns:a16="http://schemas.microsoft.com/office/drawing/2014/main" id="{69062A41-F291-AE4F-8EFA-6F13D1525DF9}"/>
              </a:ext>
            </a:extLst>
          </p:cNvPr>
          <p:cNvPicPr>
            <a:picLocks noChangeAspect="1"/>
          </p:cNvPicPr>
          <p:nvPr/>
        </p:nvPicPr>
        <p:blipFill>
          <a:blip r:link="rId5"/>
          <a:stretch>
            <a:fillRect/>
          </a:stretch>
        </p:blipFill>
        <p:spPr>
          <a:xfrm>
            <a:off x="1270000" y="1270000"/>
            <a:ext cx="63500" cy="76200"/>
          </a:xfrm>
          <a:prstGeom prst="rect">
            <a:avLst/>
          </a:prstGeom>
        </p:spPr>
      </p:pic>
      <p:pic>
        <p:nvPicPr>
          <p:cNvPr id="14" name="Picture 13">
            <a:extLst>
              <a:ext uri="{FF2B5EF4-FFF2-40B4-BE49-F238E27FC236}">
                <a16:creationId xmlns:a16="http://schemas.microsoft.com/office/drawing/2014/main" id="{E741632C-0F52-924E-AA93-A7F9A08A670A}"/>
              </a:ext>
            </a:extLst>
          </p:cNvPr>
          <p:cNvPicPr>
            <a:picLocks noChangeAspect="1"/>
          </p:cNvPicPr>
          <p:nvPr/>
        </p:nvPicPr>
        <p:blipFill>
          <a:blip r:embed="rId6"/>
          <a:stretch>
            <a:fillRect/>
          </a:stretch>
        </p:blipFill>
        <p:spPr>
          <a:xfrm>
            <a:off x="1270000" y="1270000"/>
            <a:ext cx="63500" cy="76200"/>
          </a:xfrm>
          <a:prstGeom prst="rect">
            <a:avLst/>
          </a:prstGeom>
        </p:spPr>
      </p:pic>
    </p:spTree>
    <p:extLst>
      <p:ext uri="{BB962C8B-B14F-4D97-AF65-F5344CB8AC3E}">
        <p14:creationId xmlns:p14="http://schemas.microsoft.com/office/powerpoint/2010/main" val="138204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6C8A-65EB-4E4D-837B-709636163FFD}"/>
              </a:ext>
            </a:extLst>
          </p:cNvPr>
          <p:cNvSpPr>
            <a:spLocks noGrp="1"/>
          </p:cNvSpPr>
          <p:nvPr>
            <p:ph type="title"/>
          </p:nvPr>
        </p:nvSpPr>
        <p:spPr/>
        <p:txBody>
          <a:bodyPr/>
          <a:lstStyle/>
          <a:p>
            <a:r>
              <a:rPr lang="en-US" dirty="0"/>
              <a:t>Succinct Games I – Games with </a:t>
            </a:r>
            <a:r>
              <a:rPr lang="en-US" i="1" dirty="0"/>
              <a:t>Symmetry</a:t>
            </a:r>
          </a:p>
        </p:txBody>
      </p:sp>
      <p:sp>
        <p:nvSpPr>
          <p:cNvPr id="3" name="Text Placeholder 2">
            <a:extLst>
              <a:ext uri="{FF2B5EF4-FFF2-40B4-BE49-F238E27FC236}">
                <a16:creationId xmlns:a16="http://schemas.microsoft.com/office/drawing/2014/main" id="{45797D4B-C0CF-164A-8FD8-43E97627E91E}"/>
              </a:ext>
            </a:extLst>
          </p:cNvPr>
          <p:cNvSpPr>
            <a:spLocks noGrp="1"/>
          </p:cNvSpPr>
          <p:nvPr>
            <p:ph type="body" idx="1"/>
          </p:nvPr>
        </p:nvSpPr>
        <p:spPr>
          <a:xfrm>
            <a:off x="838200" y="1825625"/>
            <a:ext cx="11181522" cy="4351338"/>
          </a:xfrm>
        </p:spPr>
        <p:txBody>
          <a:bodyPr/>
          <a:lstStyle/>
          <a:p>
            <a:r>
              <a:rPr lang="en-US" dirty="0"/>
              <a:t>Symmetric game: </a:t>
            </a:r>
            <a:r>
              <a:rPr lang="en-US" dirty="0" err="1"/>
              <a:t>u</a:t>
            </a:r>
            <a:r>
              <a:rPr lang="en-US" baseline="-25000" dirty="0" err="1"/>
              <a:t>i</a:t>
            </a:r>
            <a:r>
              <a:rPr lang="en-US" dirty="0"/>
              <a:t>=u, everyone share the same functional form, and only how many players play each action matters</a:t>
            </a:r>
          </a:p>
          <a:p>
            <a:pPr lvl="1"/>
            <a:r>
              <a:rPr lang="en-US" dirty="0"/>
              <a:t>E.g., </a:t>
            </a:r>
            <a:r>
              <a:rPr lang="en-US" dirty="0" err="1"/>
              <a:t>u</a:t>
            </a:r>
            <a:r>
              <a:rPr lang="en-US" baseline="-25000" dirty="0" err="1"/>
              <a:t>i</a:t>
            </a:r>
            <a:r>
              <a:rPr lang="en-US" dirty="0"/>
              <a:t>(I drive, other’s actions)=u(I drive, #of drive, #of take train)</a:t>
            </a:r>
          </a:p>
          <a:p>
            <a:pPr lvl="1"/>
            <a:endParaRPr lang="en-US" dirty="0"/>
          </a:p>
          <a:p>
            <a:r>
              <a:rPr lang="en-US" dirty="0"/>
              <a:t>Role-symmetric game: agents are partitioned into different </a:t>
            </a:r>
            <a:r>
              <a:rPr lang="en-US" i="1" dirty="0"/>
              <a:t>roles</a:t>
            </a:r>
            <a:r>
              <a:rPr lang="en-US" dirty="0"/>
              <a:t>:</a:t>
            </a:r>
          </a:p>
          <a:p>
            <a:pPr lvl="1"/>
            <a:r>
              <a:rPr lang="en-US" dirty="0"/>
              <a:t> suppose two roles commuter (c) and vacationer (v) then:</a:t>
            </a:r>
          </a:p>
          <a:p>
            <a:pPr lvl="1"/>
            <a:r>
              <a:rPr lang="en-US" dirty="0"/>
              <a:t> </a:t>
            </a:r>
            <a:r>
              <a:rPr lang="en-US" dirty="0" err="1"/>
              <a:t>u</a:t>
            </a:r>
            <a:r>
              <a:rPr lang="en-US" baseline="-25000" dirty="0" err="1"/>
              <a:t>c</a:t>
            </a:r>
            <a:r>
              <a:rPr lang="en-US" dirty="0"/>
              <a:t>(I drive, others’ actions)= </a:t>
            </a:r>
            <a:r>
              <a:rPr lang="en-US" dirty="0" err="1"/>
              <a:t>u</a:t>
            </a:r>
            <a:r>
              <a:rPr lang="en-US" baseline="-25000" dirty="0" err="1"/>
              <a:t>c</a:t>
            </a:r>
            <a:r>
              <a:rPr lang="en-US" dirty="0"/>
              <a:t>(I drive, #of c drive, #of c take train, #of v drive, #of v take train)</a:t>
            </a:r>
          </a:p>
          <a:p>
            <a:endParaRPr lang="en-US" dirty="0"/>
          </a:p>
          <a:p>
            <a:pPr>
              <a:buFont typeface="Symbol" pitchFamily="2" charset="2"/>
              <a:buChar char="Þ"/>
            </a:pPr>
            <a:r>
              <a:rPr lang="en-US" dirty="0"/>
              <a:t>The game is very likely to be encoded by smoothed functions!</a:t>
            </a:r>
          </a:p>
          <a:p>
            <a:endParaRPr lang="en-US" dirty="0"/>
          </a:p>
          <a:p>
            <a:endParaRPr lang="en-US" dirty="0"/>
          </a:p>
        </p:txBody>
      </p:sp>
    </p:spTree>
    <p:extLst>
      <p:ext uri="{BB962C8B-B14F-4D97-AF65-F5344CB8AC3E}">
        <p14:creationId xmlns:p14="http://schemas.microsoft.com/office/powerpoint/2010/main" val="25137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31E2-6706-2049-BED0-568AEA2F31A6}"/>
              </a:ext>
            </a:extLst>
          </p:cNvPr>
          <p:cNvSpPr>
            <a:spLocks noGrp="1"/>
          </p:cNvSpPr>
          <p:nvPr>
            <p:ph type="title"/>
          </p:nvPr>
        </p:nvSpPr>
        <p:spPr/>
        <p:txBody>
          <a:bodyPr/>
          <a:lstStyle/>
          <a:p>
            <a:r>
              <a:rPr lang="en-US" dirty="0"/>
              <a:t>K-Roles: Learning Role Symmetry</a:t>
            </a:r>
          </a:p>
        </p:txBody>
      </p:sp>
      <p:sp>
        <p:nvSpPr>
          <p:cNvPr id="3" name="Text Placeholder 2">
            <a:extLst>
              <a:ext uri="{FF2B5EF4-FFF2-40B4-BE49-F238E27FC236}">
                <a16:creationId xmlns:a16="http://schemas.microsoft.com/office/drawing/2014/main" id="{062A77AF-3B9C-B241-BDAB-835FCF3E5F20}"/>
              </a:ext>
            </a:extLst>
          </p:cNvPr>
          <p:cNvSpPr>
            <a:spLocks noGrp="1"/>
          </p:cNvSpPr>
          <p:nvPr>
            <p:ph type="body" idx="1"/>
          </p:nvPr>
        </p:nvSpPr>
        <p:spPr>
          <a:xfrm>
            <a:off x="838200" y="1825625"/>
            <a:ext cx="10889974" cy="4351338"/>
          </a:xfrm>
        </p:spPr>
        <p:txBody>
          <a:bodyPr/>
          <a:lstStyle/>
          <a:p>
            <a:r>
              <a:rPr lang="en-US" dirty="0"/>
              <a:t>Employing number of roles K, iteratively learn a role assignment</a:t>
            </a:r>
          </a:p>
          <a:p>
            <a:pPr marL="114300" indent="0">
              <a:buNone/>
            </a:pPr>
            <a:endParaRPr lang="en-US" dirty="0"/>
          </a:p>
          <a:p>
            <a:r>
              <a:rPr lang="en-US" dirty="0"/>
              <a:t>Using unsupervised learning, similar agents are clustered into ”role agent” based on their payoffs under previous solution</a:t>
            </a:r>
          </a:p>
          <a:p>
            <a:endParaRPr lang="en-US" dirty="0"/>
          </a:p>
          <a:p>
            <a:r>
              <a:rPr lang="en-US" dirty="0"/>
              <a:t>The solution for “role-level game” is mapped back to individuals</a:t>
            </a:r>
          </a:p>
          <a:p>
            <a:endParaRPr lang="en-US" dirty="0"/>
          </a:p>
          <a:p>
            <a:pPr marL="114300" indent="0">
              <a:buNone/>
            </a:pPr>
            <a:endParaRPr lang="en-US" dirty="0"/>
          </a:p>
        </p:txBody>
      </p:sp>
    </p:spTree>
    <p:extLst>
      <p:ext uri="{BB962C8B-B14F-4D97-AF65-F5344CB8AC3E}">
        <p14:creationId xmlns:p14="http://schemas.microsoft.com/office/powerpoint/2010/main" val="2387305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DBC5-9CA8-844B-B891-03A8494A295F}"/>
              </a:ext>
            </a:extLst>
          </p:cNvPr>
          <p:cNvSpPr>
            <a:spLocks noGrp="1"/>
          </p:cNvSpPr>
          <p:nvPr>
            <p:ph type="title"/>
          </p:nvPr>
        </p:nvSpPr>
        <p:spPr/>
        <p:txBody>
          <a:bodyPr/>
          <a:lstStyle/>
          <a:p>
            <a:r>
              <a:rPr lang="en-US" dirty="0"/>
              <a:t>K-Roles: Learn Role-Agent Models</a:t>
            </a:r>
          </a:p>
        </p:txBody>
      </p:sp>
      <p:sp>
        <p:nvSpPr>
          <p:cNvPr id="3" name="Text Placeholder 2">
            <a:extLst>
              <a:ext uri="{FF2B5EF4-FFF2-40B4-BE49-F238E27FC236}">
                <a16:creationId xmlns:a16="http://schemas.microsoft.com/office/drawing/2014/main" id="{A75663D5-FE2B-A340-AC71-F20BE484D835}"/>
              </a:ext>
            </a:extLst>
          </p:cNvPr>
          <p:cNvSpPr>
            <a:spLocks noGrp="1"/>
          </p:cNvSpPr>
          <p:nvPr>
            <p:ph type="body" idx="1"/>
          </p:nvPr>
        </p:nvSpPr>
        <p:spPr>
          <a:xfrm>
            <a:off x="702011" y="1407695"/>
            <a:ext cx="11489989" cy="4535804"/>
          </a:xfrm>
        </p:spPr>
        <p:txBody>
          <a:bodyPr/>
          <a:lstStyle/>
          <a:p>
            <a:pPr marL="114300" indent="0">
              <a:buNone/>
            </a:pPr>
            <a:r>
              <a:rPr lang="en-US" dirty="0"/>
              <a:t>10-agent, 2-action game, assume K =3, start with arbitrary role assignment:</a:t>
            </a:r>
          </a:p>
        </p:txBody>
      </p:sp>
      <p:pic>
        <p:nvPicPr>
          <p:cNvPr id="4" name="Google Shape;136;p17">
            <a:extLst>
              <a:ext uri="{FF2B5EF4-FFF2-40B4-BE49-F238E27FC236}">
                <a16:creationId xmlns:a16="http://schemas.microsoft.com/office/drawing/2014/main" id="{6F376810-6CA7-7347-9EE3-0C0857A0F43F}"/>
              </a:ext>
            </a:extLst>
          </p:cNvPr>
          <p:cNvPicPr preferRelativeResize="0"/>
          <p:nvPr/>
        </p:nvPicPr>
        <p:blipFill rotWithShape="1">
          <a:blip r:embed="rId3">
            <a:alphaModFix/>
          </a:blip>
          <a:srcRect/>
          <a:stretch/>
        </p:blipFill>
        <p:spPr>
          <a:xfrm>
            <a:off x="9729575" y="2183955"/>
            <a:ext cx="809625" cy="949325"/>
          </a:xfrm>
          <a:prstGeom prst="rect">
            <a:avLst/>
          </a:prstGeom>
          <a:noFill/>
          <a:ln>
            <a:noFill/>
          </a:ln>
        </p:spPr>
      </p:pic>
      <p:pic>
        <p:nvPicPr>
          <p:cNvPr id="9" name="Google Shape;141;p17" descr="Image result for person">
            <a:extLst>
              <a:ext uri="{FF2B5EF4-FFF2-40B4-BE49-F238E27FC236}">
                <a16:creationId xmlns:a16="http://schemas.microsoft.com/office/drawing/2014/main" id="{CE5015B2-C5ED-1F44-A4EE-8E2566340F33}"/>
              </a:ext>
            </a:extLst>
          </p:cNvPr>
          <p:cNvPicPr preferRelativeResize="0"/>
          <p:nvPr/>
        </p:nvPicPr>
        <p:blipFill rotWithShape="1">
          <a:blip r:embed="rId4">
            <a:alphaModFix/>
          </a:blip>
          <a:srcRect/>
          <a:stretch/>
        </p:blipFill>
        <p:spPr>
          <a:xfrm>
            <a:off x="10027146" y="5558479"/>
            <a:ext cx="809625" cy="949325"/>
          </a:xfrm>
          <a:prstGeom prst="rect">
            <a:avLst/>
          </a:prstGeom>
          <a:noFill/>
          <a:ln>
            <a:noFill/>
          </a:ln>
        </p:spPr>
      </p:pic>
      <p:pic>
        <p:nvPicPr>
          <p:cNvPr id="10" name="Google Shape;142;p17" descr="Image result for person">
            <a:extLst>
              <a:ext uri="{FF2B5EF4-FFF2-40B4-BE49-F238E27FC236}">
                <a16:creationId xmlns:a16="http://schemas.microsoft.com/office/drawing/2014/main" id="{6137B459-0024-2645-B08C-F38E717098AE}"/>
              </a:ext>
            </a:extLst>
          </p:cNvPr>
          <p:cNvPicPr preferRelativeResize="0"/>
          <p:nvPr/>
        </p:nvPicPr>
        <p:blipFill rotWithShape="1">
          <a:blip r:embed="rId5">
            <a:alphaModFix/>
          </a:blip>
          <a:srcRect/>
          <a:stretch/>
        </p:blipFill>
        <p:spPr>
          <a:xfrm>
            <a:off x="10023768" y="3620549"/>
            <a:ext cx="809625" cy="949325"/>
          </a:xfrm>
          <a:prstGeom prst="rect">
            <a:avLst/>
          </a:prstGeom>
          <a:noFill/>
          <a:ln>
            <a:noFill/>
          </a:ln>
        </p:spPr>
      </p:pic>
      <p:pic>
        <p:nvPicPr>
          <p:cNvPr id="11" name="Google Shape;143;p17" descr="Image result for person">
            <a:extLst>
              <a:ext uri="{FF2B5EF4-FFF2-40B4-BE49-F238E27FC236}">
                <a16:creationId xmlns:a16="http://schemas.microsoft.com/office/drawing/2014/main" id="{D1D83139-023F-A54B-A119-F97D92DDEC29}"/>
              </a:ext>
            </a:extLst>
          </p:cNvPr>
          <p:cNvPicPr preferRelativeResize="0"/>
          <p:nvPr/>
        </p:nvPicPr>
        <p:blipFill rotWithShape="1">
          <a:blip r:embed="rId5">
            <a:alphaModFix/>
          </a:blip>
          <a:srcRect/>
          <a:stretch/>
        </p:blipFill>
        <p:spPr>
          <a:xfrm>
            <a:off x="10275198" y="3632993"/>
            <a:ext cx="809625" cy="949325"/>
          </a:xfrm>
          <a:prstGeom prst="rect">
            <a:avLst/>
          </a:prstGeom>
          <a:noFill/>
          <a:ln>
            <a:noFill/>
          </a:ln>
        </p:spPr>
      </p:pic>
      <p:pic>
        <p:nvPicPr>
          <p:cNvPr id="12" name="Google Shape;144;p17" descr="Image result for person">
            <a:extLst>
              <a:ext uri="{FF2B5EF4-FFF2-40B4-BE49-F238E27FC236}">
                <a16:creationId xmlns:a16="http://schemas.microsoft.com/office/drawing/2014/main" id="{BF2F09AF-03A8-2F48-A3EA-E11E4CABB6F7}"/>
              </a:ext>
            </a:extLst>
          </p:cNvPr>
          <p:cNvPicPr preferRelativeResize="0"/>
          <p:nvPr/>
        </p:nvPicPr>
        <p:blipFill rotWithShape="1">
          <a:blip r:embed="rId3">
            <a:alphaModFix/>
          </a:blip>
          <a:srcRect/>
          <a:stretch/>
        </p:blipFill>
        <p:spPr>
          <a:xfrm>
            <a:off x="10010321" y="2202088"/>
            <a:ext cx="809625" cy="949325"/>
          </a:xfrm>
          <a:prstGeom prst="rect">
            <a:avLst/>
          </a:prstGeom>
          <a:noFill/>
          <a:ln>
            <a:noFill/>
          </a:ln>
        </p:spPr>
      </p:pic>
      <p:pic>
        <p:nvPicPr>
          <p:cNvPr id="14" name="Picture 13" descr="servers.png">
            <a:extLst>
              <a:ext uri="{FF2B5EF4-FFF2-40B4-BE49-F238E27FC236}">
                <a16:creationId xmlns:a16="http://schemas.microsoft.com/office/drawing/2014/main" id="{4DC090A2-516C-4547-9063-FE6F64572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1" y="2428454"/>
            <a:ext cx="1146700" cy="2037470"/>
          </a:xfrm>
          <a:prstGeom prst="rect">
            <a:avLst/>
          </a:prstGeom>
        </p:spPr>
      </p:pic>
      <p:cxnSp>
        <p:nvCxnSpPr>
          <p:cNvPr id="15" name="Straight Arrow Connector 14">
            <a:extLst>
              <a:ext uri="{FF2B5EF4-FFF2-40B4-BE49-F238E27FC236}">
                <a16:creationId xmlns:a16="http://schemas.microsoft.com/office/drawing/2014/main" id="{AB2A1E98-4B77-D549-8702-1C2F03D8DD99}"/>
              </a:ext>
            </a:extLst>
          </p:cNvPr>
          <p:cNvCxnSpPr>
            <a:cxnSpLocks/>
          </p:cNvCxnSpPr>
          <p:nvPr/>
        </p:nvCxnSpPr>
        <p:spPr>
          <a:xfrm>
            <a:off x="2451370" y="4455268"/>
            <a:ext cx="0" cy="1070043"/>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pic>
        <p:nvPicPr>
          <p:cNvPr id="16" name="Google Shape;150;p17">
            <a:extLst>
              <a:ext uri="{FF2B5EF4-FFF2-40B4-BE49-F238E27FC236}">
                <a16:creationId xmlns:a16="http://schemas.microsoft.com/office/drawing/2014/main" id="{26B06DDD-DC4C-A74D-9070-8F01462929F8}"/>
              </a:ext>
            </a:extLst>
          </p:cNvPr>
          <p:cNvPicPr preferRelativeResize="0"/>
          <p:nvPr/>
        </p:nvPicPr>
        <p:blipFill>
          <a:blip r:embed="rId7">
            <a:alphaModFix/>
          </a:blip>
          <a:stretch>
            <a:fillRect/>
          </a:stretch>
        </p:blipFill>
        <p:spPr>
          <a:xfrm>
            <a:off x="2042807" y="5817141"/>
            <a:ext cx="752813" cy="744343"/>
          </a:xfrm>
          <a:prstGeom prst="rect">
            <a:avLst/>
          </a:prstGeom>
          <a:noFill/>
          <a:ln>
            <a:noFill/>
          </a:ln>
        </p:spPr>
      </p:pic>
      <p:sp>
        <p:nvSpPr>
          <p:cNvPr id="17" name="TextBox 16">
            <a:extLst>
              <a:ext uri="{FF2B5EF4-FFF2-40B4-BE49-F238E27FC236}">
                <a16:creationId xmlns:a16="http://schemas.microsoft.com/office/drawing/2014/main" id="{D10367C8-E880-8844-BE65-FFB5965441E4}"/>
              </a:ext>
            </a:extLst>
          </p:cNvPr>
          <p:cNvSpPr txBox="1"/>
          <p:nvPr/>
        </p:nvSpPr>
        <p:spPr>
          <a:xfrm>
            <a:off x="108285" y="4998489"/>
            <a:ext cx="2821021" cy="1477328"/>
          </a:xfrm>
          <a:prstGeom prst="rect">
            <a:avLst/>
          </a:prstGeom>
          <a:noFill/>
        </p:spPr>
        <p:txBody>
          <a:bodyPr wrap="square" rtlCol="0">
            <a:spAutoFit/>
          </a:bodyPr>
          <a:lstStyle/>
          <a:p>
            <a:r>
              <a:rPr lang="en-US" sz="1800" dirty="0"/>
              <a:t>{</a:t>
            </a:r>
          </a:p>
          <a:p>
            <a:r>
              <a:rPr lang="en-US" sz="1800" dirty="0"/>
              <a:t>⟨0111010011,(31,</a:t>
            </a:r>
            <a:r>
              <a:rPr lang="en-US" altLang="zh-CN" sz="1800" dirty="0"/>
              <a:t>9,..</a:t>
            </a:r>
            <a:r>
              <a:rPr lang="en-US" sz="1800" dirty="0"/>
              <a:t>)⟩</a:t>
            </a:r>
          </a:p>
          <a:p>
            <a:r>
              <a:rPr lang="en-US" sz="1800" dirty="0"/>
              <a:t>⟨0101110110,(4,19,..)⟩</a:t>
            </a:r>
          </a:p>
          <a:p>
            <a:r>
              <a:rPr lang="en-US" sz="1800" dirty="0"/>
              <a:t>…</a:t>
            </a:r>
          </a:p>
          <a:p>
            <a:r>
              <a:rPr lang="en-US" sz="1800" dirty="0"/>
              <a:t>}</a:t>
            </a:r>
          </a:p>
        </p:txBody>
      </p:sp>
      <p:sp>
        <p:nvSpPr>
          <p:cNvPr id="18" name="TextBox 17">
            <a:extLst>
              <a:ext uri="{FF2B5EF4-FFF2-40B4-BE49-F238E27FC236}">
                <a16:creationId xmlns:a16="http://schemas.microsoft.com/office/drawing/2014/main" id="{483B1AA9-22B5-DA4D-8D68-57E92D00B8C0}"/>
              </a:ext>
            </a:extLst>
          </p:cNvPr>
          <p:cNvSpPr txBox="1"/>
          <p:nvPr/>
        </p:nvSpPr>
        <p:spPr>
          <a:xfrm>
            <a:off x="9922214" y="2178998"/>
            <a:ext cx="408561" cy="400110"/>
          </a:xfrm>
          <a:prstGeom prst="rect">
            <a:avLst/>
          </a:prstGeom>
          <a:noFill/>
        </p:spPr>
        <p:txBody>
          <a:bodyPr wrap="square" rtlCol="0">
            <a:spAutoFit/>
          </a:bodyPr>
          <a:lstStyle/>
          <a:p>
            <a:r>
              <a:rPr lang="en-US" sz="2000" b="1" dirty="0"/>
              <a:t>𝟘</a:t>
            </a:r>
          </a:p>
        </p:txBody>
      </p:sp>
      <p:sp>
        <p:nvSpPr>
          <p:cNvPr id="20" name="TextBox 19">
            <a:extLst>
              <a:ext uri="{FF2B5EF4-FFF2-40B4-BE49-F238E27FC236}">
                <a16:creationId xmlns:a16="http://schemas.microsoft.com/office/drawing/2014/main" id="{8EB2C17E-1466-DD4B-9CA4-0300179358B7}"/>
              </a:ext>
            </a:extLst>
          </p:cNvPr>
          <p:cNvSpPr txBox="1"/>
          <p:nvPr/>
        </p:nvSpPr>
        <p:spPr>
          <a:xfrm>
            <a:off x="10210802" y="2175754"/>
            <a:ext cx="408561" cy="400110"/>
          </a:xfrm>
          <a:prstGeom prst="rect">
            <a:avLst/>
          </a:prstGeom>
          <a:noFill/>
        </p:spPr>
        <p:txBody>
          <a:bodyPr wrap="square" rtlCol="0">
            <a:spAutoFit/>
          </a:bodyPr>
          <a:lstStyle/>
          <a:p>
            <a:r>
              <a:rPr lang="en-US" sz="2000" b="1" dirty="0"/>
              <a:t>𝟙</a:t>
            </a:r>
          </a:p>
        </p:txBody>
      </p:sp>
      <p:sp>
        <p:nvSpPr>
          <p:cNvPr id="23" name="TextBox 22">
            <a:extLst>
              <a:ext uri="{FF2B5EF4-FFF2-40B4-BE49-F238E27FC236}">
                <a16:creationId xmlns:a16="http://schemas.microsoft.com/office/drawing/2014/main" id="{BB8752F4-B7E2-C34C-A34E-9E6CADD1ED83}"/>
              </a:ext>
            </a:extLst>
          </p:cNvPr>
          <p:cNvSpPr txBox="1"/>
          <p:nvPr/>
        </p:nvSpPr>
        <p:spPr>
          <a:xfrm>
            <a:off x="10201073" y="3625175"/>
            <a:ext cx="408561" cy="400110"/>
          </a:xfrm>
          <a:prstGeom prst="rect">
            <a:avLst/>
          </a:prstGeom>
          <a:noFill/>
        </p:spPr>
        <p:txBody>
          <a:bodyPr wrap="square" rtlCol="0">
            <a:spAutoFit/>
          </a:bodyPr>
          <a:lstStyle/>
          <a:p>
            <a:r>
              <a:rPr lang="en-US" sz="2000" b="1" dirty="0"/>
              <a:t>𝟝</a:t>
            </a:r>
          </a:p>
        </p:txBody>
      </p:sp>
      <p:sp>
        <p:nvSpPr>
          <p:cNvPr id="24" name="TextBox 23">
            <a:extLst>
              <a:ext uri="{FF2B5EF4-FFF2-40B4-BE49-F238E27FC236}">
                <a16:creationId xmlns:a16="http://schemas.microsoft.com/office/drawing/2014/main" id="{D8A94044-5571-1E4C-A6D3-190418601EFB}"/>
              </a:ext>
            </a:extLst>
          </p:cNvPr>
          <p:cNvSpPr txBox="1"/>
          <p:nvPr/>
        </p:nvSpPr>
        <p:spPr>
          <a:xfrm>
            <a:off x="10470207" y="3621932"/>
            <a:ext cx="408561" cy="400110"/>
          </a:xfrm>
          <a:prstGeom prst="rect">
            <a:avLst/>
          </a:prstGeom>
          <a:noFill/>
        </p:spPr>
        <p:txBody>
          <a:bodyPr wrap="square" rtlCol="0">
            <a:spAutoFit/>
          </a:bodyPr>
          <a:lstStyle/>
          <a:p>
            <a:r>
              <a:rPr lang="en-US" sz="2000" b="1" dirty="0"/>
              <a:t>𝟞</a:t>
            </a:r>
          </a:p>
        </p:txBody>
      </p:sp>
      <p:sp>
        <p:nvSpPr>
          <p:cNvPr id="25" name="TextBox 24">
            <a:extLst>
              <a:ext uri="{FF2B5EF4-FFF2-40B4-BE49-F238E27FC236}">
                <a16:creationId xmlns:a16="http://schemas.microsoft.com/office/drawing/2014/main" id="{D4CB0447-BC8D-3240-86C9-ACC0DA764B41}"/>
              </a:ext>
            </a:extLst>
          </p:cNvPr>
          <p:cNvSpPr txBox="1"/>
          <p:nvPr/>
        </p:nvSpPr>
        <p:spPr>
          <a:xfrm>
            <a:off x="10217287" y="5548006"/>
            <a:ext cx="408561" cy="400110"/>
          </a:xfrm>
          <a:prstGeom prst="rect">
            <a:avLst/>
          </a:prstGeom>
          <a:noFill/>
        </p:spPr>
        <p:txBody>
          <a:bodyPr wrap="square" rtlCol="0">
            <a:spAutoFit/>
          </a:bodyPr>
          <a:lstStyle/>
          <a:p>
            <a:r>
              <a:rPr lang="en-US" sz="2000" b="1" dirty="0"/>
              <a:t>𝟟</a:t>
            </a:r>
          </a:p>
        </p:txBody>
      </p:sp>
      <p:cxnSp>
        <p:nvCxnSpPr>
          <p:cNvPr id="29" name="Straight Arrow Connector 28">
            <a:extLst>
              <a:ext uri="{FF2B5EF4-FFF2-40B4-BE49-F238E27FC236}">
                <a16:creationId xmlns:a16="http://schemas.microsoft.com/office/drawing/2014/main" id="{7F23FDEA-EF5B-5C4D-871E-8CED7B193740}"/>
              </a:ext>
            </a:extLst>
          </p:cNvPr>
          <p:cNvCxnSpPr>
            <a:cxnSpLocks/>
          </p:cNvCxnSpPr>
          <p:nvPr/>
        </p:nvCxnSpPr>
        <p:spPr>
          <a:xfrm flipV="1">
            <a:off x="2859929" y="2684834"/>
            <a:ext cx="2840477" cy="2976665"/>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7933DDE8-43B4-9C46-BD31-03E0B325EBE3}"/>
              </a:ext>
            </a:extLst>
          </p:cNvPr>
          <p:cNvCxnSpPr>
            <a:cxnSpLocks/>
          </p:cNvCxnSpPr>
          <p:nvPr/>
        </p:nvCxnSpPr>
        <p:spPr>
          <a:xfrm flipV="1">
            <a:off x="3012329" y="4416357"/>
            <a:ext cx="2454616" cy="1397544"/>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ADE142CA-A62B-1A42-A147-4631EDECC863}"/>
              </a:ext>
            </a:extLst>
          </p:cNvPr>
          <p:cNvCxnSpPr>
            <a:cxnSpLocks/>
          </p:cNvCxnSpPr>
          <p:nvPr/>
        </p:nvCxnSpPr>
        <p:spPr>
          <a:xfrm>
            <a:off x="2970176" y="5946845"/>
            <a:ext cx="2477313" cy="473410"/>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pic>
        <p:nvPicPr>
          <p:cNvPr id="36" name="Google Shape;150;p17">
            <a:extLst>
              <a:ext uri="{FF2B5EF4-FFF2-40B4-BE49-F238E27FC236}">
                <a16:creationId xmlns:a16="http://schemas.microsoft.com/office/drawing/2014/main" id="{1367C9BD-694E-404B-9C06-9071FEBB5D5F}"/>
              </a:ext>
            </a:extLst>
          </p:cNvPr>
          <p:cNvPicPr preferRelativeResize="0"/>
          <p:nvPr/>
        </p:nvPicPr>
        <p:blipFill>
          <a:blip r:embed="rId7">
            <a:alphaModFix/>
          </a:blip>
          <a:stretch>
            <a:fillRect/>
          </a:stretch>
        </p:blipFill>
        <p:spPr>
          <a:xfrm>
            <a:off x="5755530" y="2409218"/>
            <a:ext cx="752813" cy="744343"/>
          </a:xfrm>
          <a:prstGeom prst="rect">
            <a:avLst/>
          </a:prstGeom>
          <a:noFill/>
          <a:ln>
            <a:noFill/>
          </a:ln>
        </p:spPr>
      </p:pic>
      <p:pic>
        <p:nvPicPr>
          <p:cNvPr id="37" name="Google Shape;150;p17">
            <a:extLst>
              <a:ext uri="{FF2B5EF4-FFF2-40B4-BE49-F238E27FC236}">
                <a16:creationId xmlns:a16="http://schemas.microsoft.com/office/drawing/2014/main" id="{C1923282-9757-4442-A8BF-304155FEBA3C}"/>
              </a:ext>
            </a:extLst>
          </p:cNvPr>
          <p:cNvPicPr preferRelativeResize="0"/>
          <p:nvPr/>
        </p:nvPicPr>
        <p:blipFill>
          <a:blip r:embed="rId7">
            <a:alphaModFix/>
          </a:blip>
          <a:stretch>
            <a:fillRect/>
          </a:stretch>
        </p:blipFill>
        <p:spPr>
          <a:xfrm>
            <a:off x="5658253" y="4101829"/>
            <a:ext cx="752813" cy="744343"/>
          </a:xfrm>
          <a:prstGeom prst="rect">
            <a:avLst/>
          </a:prstGeom>
          <a:noFill/>
          <a:ln>
            <a:noFill/>
          </a:ln>
        </p:spPr>
      </p:pic>
      <p:pic>
        <p:nvPicPr>
          <p:cNvPr id="40" name="Google Shape;150;p17">
            <a:extLst>
              <a:ext uri="{FF2B5EF4-FFF2-40B4-BE49-F238E27FC236}">
                <a16:creationId xmlns:a16="http://schemas.microsoft.com/office/drawing/2014/main" id="{74CE594C-12CD-2A4B-B9FB-48686BB5A58F}"/>
              </a:ext>
            </a:extLst>
          </p:cNvPr>
          <p:cNvPicPr preferRelativeResize="0"/>
          <p:nvPr/>
        </p:nvPicPr>
        <p:blipFill>
          <a:blip r:embed="rId7">
            <a:alphaModFix/>
          </a:blip>
          <a:stretch>
            <a:fillRect/>
          </a:stretch>
        </p:blipFill>
        <p:spPr>
          <a:xfrm>
            <a:off x="5596645" y="6113657"/>
            <a:ext cx="752813" cy="744343"/>
          </a:xfrm>
          <a:prstGeom prst="rect">
            <a:avLst/>
          </a:prstGeom>
          <a:noFill/>
          <a:ln>
            <a:noFill/>
          </a:ln>
        </p:spPr>
      </p:pic>
      <p:pic>
        <p:nvPicPr>
          <p:cNvPr id="8" name="Google Shape;140;p17" descr="Image result for person">
            <a:extLst>
              <a:ext uri="{FF2B5EF4-FFF2-40B4-BE49-F238E27FC236}">
                <a16:creationId xmlns:a16="http://schemas.microsoft.com/office/drawing/2014/main" id="{9C192DC9-E631-B240-88A5-5F11A387BB2B}"/>
              </a:ext>
            </a:extLst>
          </p:cNvPr>
          <p:cNvPicPr preferRelativeResize="0"/>
          <p:nvPr/>
        </p:nvPicPr>
        <p:blipFill rotWithShape="1">
          <a:blip r:embed="rId3">
            <a:alphaModFix/>
          </a:blip>
          <a:srcRect/>
          <a:stretch/>
        </p:blipFill>
        <p:spPr>
          <a:xfrm>
            <a:off x="10346510" y="2214507"/>
            <a:ext cx="809625" cy="949325"/>
          </a:xfrm>
          <a:prstGeom prst="rect">
            <a:avLst/>
          </a:prstGeom>
          <a:noFill/>
          <a:ln>
            <a:noFill/>
          </a:ln>
        </p:spPr>
      </p:pic>
      <p:sp>
        <p:nvSpPr>
          <p:cNvPr id="21" name="TextBox 20">
            <a:extLst>
              <a:ext uri="{FF2B5EF4-FFF2-40B4-BE49-F238E27FC236}">
                <a16:creationId xmlns:a16="http://schemas.microsoft.com/office/drawing/2014/main" id="{3232B74C-D3B3-3146-9C6E-97F84776217B}"/>
              </a:ext>
            </a:extLst>
          </p:cNvPr>
          <p:cNvSpPr txBox="1"/>
          <p:nvPr/>
        </p:nvSpPr>
        <p:spPr>
          <a:xfrm>
            <a:off x="10538300" y="2172512"/>
            <a:ext cx="408561" cy="400110"/>
          </a:xfrm>
          <a:prstGeom prst="rect">
            <a:avLst/>
          </a:prstGeom>
          <a:noFill/>
        </p:spPr>
        <p:txBody>
          <a:bodyPr wrap="square" rtlCol="0">
            <a:spAutoFit/>
          </a:bodyPr>
          <a:lstStyle/>
          <a:p>
            <a:r>
              <a:rPr lang="en-US" sz="2000" b="1" dirty="0"/>
              <a:t>𝟚</a:t>
            </a:r>
          </a:p>
        </p:txBody>
      </p:sp>
      <p:pic>
        <p:nvPicPr>
          <p:cNvPr id="5" name="Google Shape;137;p17" descr="Image result for person">
            <a:extLst>
              <a:ext uri="{FF2B5EF4-FFF2-40B4-BE49-F238E27FC236}">
                <a16:creationId xmlns:a16="http://schemas.microsoft.com/office/drawing/2014/main" id="{234DB0D6-4C0D-2645-916B-A63E3D1DE8C4}"/>
              </a:ext>
            </a:extLst>
          </p:cNvPr>
          <p:cNvPicPr preferRelativeResize="0"/>
          <p:nvPr/>
        </p:nvPicPr>
        <p:blipFill rotWithShape="1">
          <a:blip r:embed="rId3">
            <a:alphaModFix/>
          </a:blip>
          <a:srcRect/>
          <a:stretch/>
        </p:blipFill>
        <p:spPr>
          <a:xfrm>
            <a:off x="10649728" y="2210481"/>
            <a:ext cx="809625" cy="949325"/>
          </a:xfrm>
          <a:prstGeom prst="rect">
            <a:avLst/>
          </a:prstGeom>
          <a:noFill/>
          <a:ln>
            <a:noFill/>
          </a:ln>
        </p:spPr>
      </p:pic>
      <p:sp>
        <p:nvSpPr>
          <p:cNvPr id="22" name="TextBox 21">
            <a:extLst>
              <a:ext uri="{FF2B5EF4-FFF2-40B4-BE49-F238E27FC236}">
                <a16:creationId xmlns:a16="http://schemas.microsoft.com/office/drawing/2014/main" id="{6974B991-F542-9D4A-BF92-6F018C70BDBB}"/>
              </a:ext>
            </a:extLst>
          </p:cNvPr>
          <p:cNvSpPr txBox="1"/>
          <p:nvPr/>
        </p:nvSpPr>
        <p:spPr>
          <a:xfrm>
            <a:off x="10846342" y="2188725"/>
            <a:ext cx="408561" cy="400110"/>
          </a:xfrm>
          <a:prstGeom prst="rect">
            <a:avLst/>
          </a:prstGeom>
          <a:noFill/>
        </p:spPr>
        <p:txBody>
          <a:bodyPr wrap="square" rtlCol="0">
            <a:spAutoFit/>
          </a:bodyPr>
          <a:lstStyle/>
          <a:p>
            <a:r>
              <a:rPr lang="en-US" sz="2000" b="1" dirty="0"/>
              <a:t>𝟛</a:t>
            </a:r>
          </a:p>
        </p:txBody>
      </p:sp>
      <p:pic>
        <p:nvPicPr>
          <p:cNvPr id="7" name="Google Shape;139;p17" descr="Image result for person">
            <a:extLst>
              <a:ext uri="{FF2B5EF4-FFF2-40B4-BE49-F238E27FC236}">
                <a16:creationId xmlns:a16="http://schemas.microsoft.com/office/drawing/2014/main" id="{B167A51C-2C8C-9E4C-BE2D-23A70CD504E8}"/>
              </a:ext>
            </a:extLst>
          </p:cNvPr>
          <p:cNvPicPr preferRelativeResize="0"/>
          <p:nvPr/>
        </p:nvPicPr>
        <p:blipFill rotWithShape="1">
          <a:blip r:embed="rId3">
            <a:alphaModFix/>
          </a:blip>
          <a:srcRect/>
          <a:stretch/>
        </p:blipFill>
        <p:spPr>
          <a:xfrm>
            <a:off x="10919499" y="2209822"/>
            <a:ext cx="809625" cy="949325"/>
          </a:xfrm>
          <a:prstGeom prst="rect">
            <a:avLst/>
          </a:prstGeom>
          <a:noFill/>
          <a:ln>
            <a:noFill/>
          </a:ln>
        </p:spPr>
      </p:pic>
      <p:sp>
        <p:nvSpPr>
          <p:cNvPr id="27" name="TextBox 26">
            <a:extLst>
              <a:ext uri="{FF2B5EF4-FFF2-40B4-BE49-F238E27FC236}">
                <a16:creationId xmlns:a16="http://schemas.microsoft.com/office/drawing/2014/main" id="{FF41FFBB-F1FF-B94E-8F6B-2351E213411E}"/>
              </a:ext>
            </a:extLst>
          </p:cNvPr>
          <p:cNvSpPr txBox="1"/>
          <p:nvPr/>
        </p:nvSpPr>
        <p:spPr>
          <a:xfrm>
            <a:off x="11092776" y="2201694"/>
            <a:ext cx="408561" cy="400110"/>
          </a:xfrm>
          <a:prstGeom prst="rect">
            <a:avLst/>
          </a:prstGeom>
          <a:noFill/>
        </p:spPr>
        <p:txBody>
          <a:bodyPr wrap="square" rtlCol="0">
            <a:spAutoFit/>
          </a:bodyPr>
          <a:lstStyle/>
          <a:p>
            <a:r>
              <a:rPr lang="en-US" sz="2000" b="1" dirty="0"/>
              <a:t>𝟜</a:t>
            </a:r>
          </a:p>
        </p:txBody>
      </p:sp>
      <p:pic>
        <p:nvPicPr>
          <p:cNvPr id="6" name="Google Shape;138;p17" descr="Image result for person">
            <a:extLst>
              <a:ext uri="{FF2B5EF4-FFF2-40B4-BE49-F238E27FC236}">
                <a16:creationId xmlns:a16="http://schemas.microsoft.com/office/drawing/2014/main" id="{6FE9FB6F-90B2-034B-923F-B78B80C2EE82}"/>
              </a:ext>
            </a:extLst>
          </p:cNvPr>
          <p:cNvPicPr preferRelativeResize="0"/>
          <p:nvPr/>
        </p:nvPicPr>
        <p:blipFill rotWithShape="1">
          <a:blip r:embed="rId4">
            <a:alphaModFix/>
          </a:blip>
          <a:srcRect/>
          <a:stretch/>
        </p:blipFill>
        <p:spPr>
          <a:xfrm>
            <a:off x="10260273" y="5570356"/>
            <a:ext cx="809625" cy="949325"/>
          </a:xfrm>
          <a:prstGeom prst="rect">
            <a:avLst/>
          </a:prstGeom>
          <a:noFill/>
          <a:ln>
            <a:noFill/>
          </a:ln>
        </p:spPr>
      </p:pic>
      <p:sp>
        <p:nvSpPr>
          <p:cNvPr id="26" name="TextBox 25">
            <a:extLst>
              <a:ext uri="{FF2B5EF4-FFF2-40B4-BE49-F238E27FC236}">
                <a16:creationId xmlns:a16="http://schemas.microsoft.com/office/drawing/2014/main" id="{6F08EB48-446B-B742-8AD5-8BD42DE7E0A4}"/>
              </a:ext>
            </a:extLst>
          </p:cNvPr>
          <p:cNvSpPr txBox="1"/>
          <p:nvPr/>
        </p:nvSpPr>
        <p:spPr>
          <a:xfrm>
            <a:off x="10431296" y="5548008"/>
            <a:ext cx="408561" cy="400110"/>
          </a:xfrm>
          <a:prstGeom prst="rect">
            <a:avLst/>
          </a:prstGeom>
          <a:noFill/>
        </p:spPr>
        <p:txBody>
          <a:bodyPr wrap="square" rtlCol="0">
            <a:spAutoFit/>
          </a:bodyPr>
          <a:lstStyle/>
          <a:p>
            <a:r>
              <a:rPr lang="en-US" sz="2000" b="1" dirty="0"/>
              <a:t>𝟠</a:t>
            </a:r>
          </a:p>
        </p:txBody>
      </p:sp>
      <p:pic>
        <p:nvPicPr>
          <p:cNvPr id="13" name="Google Shape;145;p17" descr="Image result for person">
            <a:extLst>
              <a:ext uri="{FF2B5EF4-FFF2-40B4-BE49-F238E27FC236}">
                <a16:creationId xmlns:a16="http://schemas.microsoft.com/office/drawing/2014/main" id="{6A52A991-6A9A-C64D-8368-097296F52FC0}"/>
              </a:ext>
            </a:extLst>
          </p:cNvPr>
          <p:cNvPicPr preferRelativeResize="0"/>
          <p:nvPr/>
        </p:nvPicPr>
        <p:blipFill rotWithShape="1">
          <a:blip r:embed="rId4">
            <a:alphaModFix/>
          </a:blip>
          <a:srcRect/>
          <a:stretch/>
        </p:blipFill>
        <p:spPr>
          <a:xfrm>
            <a:off x="10523658" y="5592272"/>
            <a:ext cx="809625" cy="949325"/>
          </a:xfrm>
          <a:prstGeom prst="rect">
            <a:avLst/>
          </a:prstGeom>
          <a:noFill/>
          <a:ln>
            <a:noFill/>
          </a:ln>
        </p:spPr>
      </p:pic>
      <p:sp>
        <p:nvSpPr>
          <p:cNvPr id="28" name="TextBox 27">
            <a:extLst>
              <a:ext uri="{FF2B5EF4-FFF2-40B4-BE49-F238E27FC236}">
                <a16:creationId xmlns:a16="http://schemas.microsoft.com/office/drawing/2014/main" id="{0C8B6EF2-468F-EC4A-A88D-E83C58A079AE}"/>
              </a:ext>
            </a:extLst>
          </p:cNvPr>
          <p:cNvSpPr txBox="1"/>
          <p:nvPr/>
        </p:nvSpPr>
        <p:spPr>
          <a:xfrm>
            <a:off x="10723126" y="5528551"/>
            <a:ext cx="408561" cy="400110"/>
          </a:xfrm>
          <a:prstGeom prst="rect">
            <a:avLst/>
          </a:prstGeom>
          <a:noFill/>
        </p:spPr>
        <p:txBody>
          <a:bodyPr wrap="square" rtlCol="0">
            <a:spAutoFit/>
          </a:bodyPr>
          <a:lstStyle/>
          <a:p>
            <a:r>
              <a:rPr lang="en-US" sz="2000" b="1" dirty="0"/>
              <a:t>𝟡</a:t>
            </a:r>
          </a:p>
        </p:txBody>
      </p:sp>
      <p:sp>
        <p:nvSpPr>
          <p:cNvPr id="41" name="TextBox 40">
            <a:extLst>
              <a:ext uri="{FF2B5EF4-FFF2-40B4-BE49-F238E27FC236}">
                <a16:creationId xmlns:a16="http://schemas.microsoft.com/office/drawing/2014/main" id="{DFBD3561-68FB-8E42-80E3-FC00A06456F4}"/>
              </a:ext>
            </a:extLst>
          </p:cNvPr>
          <p:cNvSpPr txBox="1"/>
          <p:nvPr/>
        </p:nvSpPr>
        <p:spPr>
          <a:xfrm>
            <a:off x="6689388" y="2269204"/>
            <a:ext cx="3193914" cy="1200329"/>
          </a:xfrm>
          <a:prstGeom prst="rect">
            <a:avLst/>
          </a:prstGeom>
          <a:noFill/>
        </p:spPr>
        <p:txBody>
          <a:bodyPr wrap="square" rtlCol="0">
            <a:spAutoFit/>
          </a:bodyPr>
          <a:lstStyle/>
          <a:p>
            <a:r>
              <a:rPr lang="en-US" sz="1800" dirty="0"/>
              <a:t>{⟨0 (</a:t>
            </a:r>
            <a:r>
              <a:rPr lang="en-US" altLang="zh-CN" sz="1800" dirty="0"/>
              <a:t>2</a:t>
            </a:r>
            <a:r>
              <a:rPr lang="en-US" sz="1800" dirty="0"/>
              <a:t>, </a:t>
            </a:r>
            <a:r>
              <a:rPr lang="en-US" altLang="zh-CN" sz="1800" dirty="0"/>
              <a:t>3</a:t>
            </a:r>
            <a:r>
              <a:rPr lang="en-US" sz="1800" dirty="0"/>
              <a:t>, </a:t>
            </a:r>
            <a:r>
              <a:rPr lang="en-US" altLang="zh-CN" sz="1800" dirty="0"/>
              <a:t>1</a:t>
            </a:r>
            <a:r>
              <a:rPr lang="en-US" sz="1800" dirty="0"/>
              <a:t>, 1, </a:t>
            </a:r>
            <a:r>
              <a:rPr lang="en-US" altLang="zh-CN" sz="1800" dirty="0"/>
              <a:t>1</a:t>
            </a:r>
            <a:r>
              <a:rPr lang="en-US" sz="1800" dirty="0"/>
              <a:t>, </a:t>
            </a:r>
            <a:r>
              <a:rPr lang="en-US" altLang="zh-CN" sz="1800" dirty="0"/>
              <a:t>2</a:t>
            </a:r>
            <a:r>
              <a:rPr lang="en-US" sz="1800" dirty="0"/>
              <a:t>), </a:t>
            </a:r>
            <a:r>
              <a:rPr lang="en-US" altLang="zh-CN" sz="1800" dirty="0"/>
              <a:t>31</a:t>
            </a:r>
            <a:r>
              <a:rPr lang="en-US" sz="1800" dirty="0"/>
              <a:t>⟩</a:t>
            </a:r>
          </a:p>
          <a:p>
            <a:r>
              <a:rPr lang="en-US" sz="1800" dirty="0"/>
              <a:t> ⟨</a:t>
            </a:r>
            <a:r>
              <a:rPr lang="en-US" altLang="zh-CN" sz="1800" dirty="0"/>
              <a:t>1</a:t>
            </a:r>
            <a:r>
              <a:rPr lang="en-US" sz="1800" dirty="0"/>
              <a:t> (</a:t>
            </a:r>
            <a:r>
              <a:rPr lang="en-US" altLang="zh-CN" sz="1800" dirty="0"/>
              <a:t>2</a:t>
            </a:r>
            <a:r>
              <a:rPr lang="en-US" sz="1800" dirty="0"/>
              <a:t>, </a:t>
            </a:r>
            <a:r>
              <a:rPr lang="en-US" altLang="zh-CN" sz="1800" dirty="0"/>
              <a:t>3</a:t>
            </a:r>
            <a:r>
              <a:rPr lang="en-US" sz="1800" dirty="0"/>
              <a:t>, </a:t>
            </a:r>
            <a:r>
              <a:rPr lang="en-US" altLang="zh-CN" sz="1800" dirty="0"/>
              <a:t>1</a:t>
            </a:r>
            <a:r>
              <a:rPr lang="en-US" sz="1800" dirty="0"/>
              <a:t>, 1, </a:t>
            </a:r>
            <a:r>
              <a:rPr lang="en-US" altLang="zh-CN" sz="1800" dirty="0"/>
              <a:t>1</a:t>
            </a:r>
            <a:r>
              <a:rPr lang="en-US" sz="1800" dirty="0"/>
              <a:t>, </a:t>
            </a:r>
            <a:r>
              <a:rPr lang="en-US" altLang="zh-CN" sz="1800" dirty="0"/>
              <a:t>2</a:t>
            </a:r>
            <a:r>
              <a:rPr lang="en-US" sz="1800" dirty="0"/>
              <a:t>), </a:t>
            </a:r>
            <a:r>
              <a:rPr lang="en-US" altLang="zh-CN" sz="1800" dirty="0"/>
              <a:t>9</a:t>
            </a:r>
            <a:r>
              <a:rPr lang="en-US" sz="1800" dirty="0"/>
              <a:t>⟩</a:t>
            </a:r>
          </a:p>
          <a:p>
            <a:r>
              <a:rPr lang="en-US" sz="1800" dirty="0"/>
              <a:t>…</a:t>
            </a:r>
          </a:p>
          <a:p>
            <a:r>
              <a:rPr lang="en-US" sz="1800" dirty="0"/>
              <a:t>}</a:t>
            </a:r>
          </a:p>
        </p:txBody>
      </p:sp>
      <p:sp>
        <p:nvSpPr>
          <p:cNvPr id="44" name="TextBox 43">
            <a:extLst>
              <a:ext uri="{FF2B5EF4-FFF2-40B4-BE49-F238E27FC236}">
                <a16:creationId xmlns:a16="http://schemas.microsoft.com/office/drawing/2014/main" id="{705173B7-7BAA-8441-99D1-0934F559CEC1}"/>
              </a:ext>
            </a:extLst>
          </p:cNvPr>
          <p:cNvSpPr txBox="1"/>
          <p:nvPr/>
        </p:nvSpPr>
        <p:spPr>
          <a:xfrm>
            <a:off x="6569411" y="3978029"/>
            <a:ext cx="3177703" cy="1200329"/>
          </a:xfrm>
          <a:prstGeom prst="rect">
            <a:avLst/>
          </a:prstGeom>
          <a:noFill/>
        </p:spPr>
        <p:txBody>
          <a:bodyPr wrap="square" rtlCol="0">
            <a:spAutoFit/>
          </a:bodyPr>
          <a:lstStyle/>
          <a:p>
            <a:r>
              <a:rPr lang="en-US" sz="1800" dirty="0"/>
              <a:t>{⟨1 (</a:t>
            </a:r>
            <a:r>
              <a:rPr lang="en-US" altLang="zh-CN" sz="1800" dirty="0"/>
              <a:t>2</a:t>
            </a:r>
            <a:r>
              <a:rPr lang="en-US" sz="1800" dirty="0"/>
              <a:t>, </a:t>
            </a:r>
            <a:r>
              <a:rPr lang="en-US" altLang="zh-CN" sz="1800" dirty="0"/>
              <a:t>3</a:t>
            </a:r>
            <a:r>
              <a:rPr lang="en-US" sz="1800" dirty="0"/>
              <a:t>, </a:t>
            </a:r>
            <a:r>
              <a:rPr lang="en-US" altLang="zh-CN" sz="1800" dirty="0"/>
              <a:t>1</a:t>
            </a:r>
            <a:r>
              <a:rPr lang="en-US" sz="1800" dirty="0"/>
              <a:t>, 1, </a:t>
            </a:r>
            <a:r>
              <a:rPr lang="en-US" altLang="zh-CN" sz="1800" dirty="0"/>
              <a:t>1</a:t>
            </a:r>
            <a:r>
              <a:rPr lang="en-US" sz="1800" dirty="0"/>
              <a:t>, </a:t>
            </a:r>
            <a:r>
              <a:rPr lang="en-US" altLang="zh-CN" sz="1800" dirty="0"/>
              <a:t>2</a:t>
            </a:r>
            <a:r>
              <a:rPr lang="en-US" sz="1800" dirty="0"/>
              <a:t>), 15⟩</a:t>
            </a:r>
          </a:p>
          <a:p>
            <a:r>
              <a:rPr lang="en-US" sz="1800" dirty="0"/>
              <a:t> ⟨0 (</a:t>
            </a:r>
            <a:r>
              <a:rPr lang="en-US" altLang="zh-CN" sz="1800" dirty="0"/>
              <a:t>2</a:t>
            </a:r>
            <a:r>
              <a:rPr lang="en-US" sz="1800" dirty="0"/>
              <a:t>, </a:t>
            </a:r>
            <a:r>
              <a:rPr lang="en-US" altLang="zh-CN" sz="1800" dirty="0"/>
              <a:t>3</a:t>
            </a:r>
            <a:r>
              <a:rPr lang="en-US" sz="1800" dirty="0"/>
              <a:t>, </a:t>
            </a:r>
            <a:r>
              <a:rPr lang="en-US" altLang="zh-CN" sz="1800" dirty="0"/>
              <a:t>1</a:t>
            </a:r>
            <a:r>
              <a:rPr lang="en-US" sz="1800" dirty="0"/>
              <a:t>, 1, </a:t>
            </a:r>
            <a:r>
              <a:rPr lang="en-US" altLang="zh-CN" sz="1800" dirty="0"/>
              <a:t>1</a:t>
            </a:r>
            <a:r>
              <a:rPr lang="en-US" sz="1800" dirty="0"/>
              <a:t>, </a:t>
            </a:r>
            <a:r>
              <a:rPr lang="en-US" altLang="zh-CN" sz="1800" dirty="0"/>
              <a:t>2</a:t>
            </a:r>
            <a:r>
              <a:rPr lang="en-US" sz="1800" dirty="0"/>
              <a:t>), 2⟩</a:t>
            </a:r>
          </a:p>
          <a:p>
            <a:r>
              <a:rPr lang="en-US" sz="1800" dirty="0"/>
              <a:t>…</a:t>
            </a:r>
          </a:p>
          <a:p>
            <a:r>
              <a:rPr lang="en-US" sz="1800" dirty="0"/>
              <a:t>}</a:t>
            </a:r>
          </a:p>
        </p:txBody>
      </p:sp>
      <p:sp>
        <p:nvSpPr>
          <p:cNvPr id="45" name="TextBox 44">
            <a:extLst>
              <a:ext uri="{FF2B5EF4-FFF2-40B4-BE49-F238E27FC236}">
                <a16:creationId xmlns:a16="http://schemas.microsoft.com/office/drawing/2014/main" id="{89B8B0B8-F6E8-4546-9796-EA60714071C2}"/>
              </a:ext>
            </a:extLst>
          </p:cNvPr>
          <p:cNvSpPr txBox="1"/>
          <p:nvPr/>
        </p:nvSpPr>
        <p:spPr>
          <a:xfrm>
            <a:off x="6488348" y="5657671"/>
            <a:ext cx="3356043" cy="1200329"/>
          </a:xfrm>
          <a:prstGeom prst="rect">
            <a:avLst/>
          </a:prstGeom>
          <a:noFill/>
        </p:spPr>
        <p:txBody>
          <a:bodyPr wrap="square" rtlCol="0">
            <a:spAutoFit/>
          </a:bodyPr>
          <a:lstStyle/>
          <a:p>
            <a:r>
              <a:rPr lang="en-US" sz="1800" dirty="0"/>
              <a:t>{⟨0 (</a:t>
            </a:r>
            <a:r>
              <a:rPr lang="en-US" altLang="zh-CN" sz="1800" dirty="0"/>
              <a:t>2</a:t>
            </a:r>
            <a:r>
              <a:rPr lang="en-US" sz="1800" dirty="0"/>
              <a:t>, </a:t>
            </a:r>
            <a:r>
              <a:rPr lang="en-US" altLang="zh-CN" sz="1800" dirty="0"/>
              <a:t>3</a:t>
            </a:r>
            <a:r>
              <a:rPr lang="en-US" sz="1800" dirty="0"/>
              <a:t>, </a:t>
            </a:r>
            <a:r>
              <a:rPr lang="en-US" altLang="zh-CN" sz="1800" dirty="0"/>
              <a:t>1</a:t>
            </a:r>
            <a:r>
              <a:rPr lang="en-US" sz="1800" dirty="0"/>
              <a:t>, 1, </a:t>
            </a:r>
            <a:r>
              <a:rPr lang="en-US" altLang="zh-CN" sz="1800" dirty="0"/>
              <a:t>1</a:t>
            </a:r>
            <a:r>
              <a:rPr lang="en-US" sz="1800" dirty="0"/>
              <a:t>, </a:t>
            </a:r>
            <a:r>
              <a:rPr lang="en-US" altLang="zh-CN" sz="1800" dirty="0"/>
              <a:t>2</a:t>
            </a:r>
            <a:r>
              <a:rPr lang="en-US" sz="1800" dirty="0"/>
              <a:t>), 62⟩</a:t>
            </a:r>
          </a:p>
          <a:p>
            <a:r>
              <a:rPr lang="en-US" sz="1800" dirty="0"/>
              <a:t> ⟨1 (</a:t>
            </a:r>
            <a:r>
              <a:rPr lang="en-US" altLang="zh-CN" sz="1800" dirty="0"/>
              <a:t>2</a:t>
            </a:r>
            <a:r>
              <a:rPr lang="en-US" sz="1800" dirty="0"/>
              <a:t>, </a:t>
            </a:r>
            <a:r>
              <a:rPr lang="en-US" altLang="zh-CN" sz="1800" dirty="0"/>
              <a:t>3</a:t>
            </a:r>
            <a:r>
              <a:rPr lang="en-US" sz="1800" dirty="0"/>
              <a:t>, </a:t>
            </a:r>
            <a:r>
              <a:rPr lang="en-US" altLang="zh-CN" sz="1800" dirty="0"/>
              <a:t>1</a:t>
            </a:r>
            <a:r>
              <a:rPr lang="en-US" sz="1800" dirty="0"/>
              <a:t>, 1, </a:t>
            </a:r>
            <a:r>
              <a:rPr lang="en-US" altLang="zh-CN" sz="1800" dirty="0"/>
              <a:t>1</a:t>
            </a:r>
            <a:r>
              <a:rPr lang="en-US" sz="1800" dirty="0"/>
              <a:t>, </a:t>
            </a:r>
            <a:r>
              <a:rPr lang="en-US" altLang="zh-CN" sz="1800" dirty="0"/>
              <a:t>2</a:t>
            </a:r>
            <a:r>
              <a:rPr lang="en-US" sz="1800" dirty="0"/>
              <a:t>), 103⟩</a:t>
            </a:r>
          </a:p>
          <a:p>
            <a:r>
              <a:rPr lang="en-US" sz="1800" dirty="0"/>
              <a:t>…</a:t>
            </a:r>
          </a:p>
          <a:p>
            <a:r>
              <a:rPr lang="en-US" sz="1800" dirty="0"/>
              <a:t>}</a:t>
            </a:r>
          </a:p>
        </p:txBody>
      </p:sp>
      <p:pic>
        <p:nvPicPr>
          <p:cNvPr id="46" name="Picture 45">
            <a:extLst>
              <a:ext uri="{FF2B5EF4-FFF2-40B4-BE49-F238E27FC236}">
                <a16:creationId xmlns:a16="http://schemas.microsoft.com/office/drawing/2014/main" id="{26C88FF6-C2BB-A84A-90C8-0F38B8E521FF}"/>
              </a:ext>
            </a:extLst>
          </p:cNvPr>
          <p:cNvPicPr>
            <a:picLocks noChangeAspect="1"/>
          </p:cNvPicPr>
          <p:nvPr/>
        </p:nvPicPr>
        <p:blipFill>
          <a:blip r:embed="rId8"/>
          <a:stretch>
            <a:fillRect/>
          </a:stretch>
        </p:blipFill>
        <p:spPr>
          <a:xfrm>
            <a:off x="9718333" y="2089515"/>
            <a:ext cx="1880688" cy="1253008"/>
          </a:xfrm>
          <a:prstGeom prst="rect">
            <a:avLst/>
          </a:prstGeom>
        </p:spPr>
      </p:pic>
      <p:pic>
        <p:nvPicPr>
          <p:cNvPr id="47" name="Picture 46">
            <a:extLst>
              <a:ext uri="{FF2B5EF4-FFF2-40B4-BE49-F238E27FC236}">
                <a16:creationId xmlns:a16="http://schemas.microsoft.com/office/drawing/2014/main" id="{609983EC-9EE6-6C4B-A0D7-DB87168E8645}"/>
              </a:ext>
            </a:extLst>
          </p:cNvPr>
          <p:cNvPicPr>
            <a:picLocks noChangeAspect="1"/>
          </p:cNvPicPr>
          <p:nvPr/>
        </p:nvPicPr>
        <p:blipFill>
          <a:blip r:embed="rId8"/>
          <a:stretch>
            <a:fillRect/>
          </a:stretch>
        </p:blipFill>
        <p:spPr>
          <a:xfrm>
            <a:off x="9559449" y="3564878"/>
            <a:ext cx="1880688" cy="1253008"/>
          </a:xfrm>
          <a:prstGeom prst="rect">
            <a:avLst/>
          </a:prstGeom>
        </p:spPr>
      </p:pic>
      <p:pic>
        <p:nvPicPr>
          <p:cNvPr id="48" name="Picture 47">
            <a:extLst>
              <a:ext uri="{FF2B5EF4-FFF2-40B4-BE49-F238E27FC236}">
                <a16:creationId xmlns:a16="http://schemas.microsoft.com/office/drawing/2014/main" id="{14639D37-465E-E64A-96BC-98C827782995}"/>
              </a:ext>
            </a:extLst>
          </p:cNvPr>
          <p:cNvPicPr>
            <a:picLocks noChangeAspect="1"/>
          </p:cNvPicPr>
          <p:nvPr/>
        </p:nvPicPr>
        <p:blipFill>
          <a:blip r:embed="rId8"/>
          <a:stretch>
            <a:fillRect/>
          </a:stretch>
        </p:blipFill>
        <p:spPr>
          <a:xfrm>
            <a:off x="9559449" y="5354768"/>
            <a:ext cx="1880688" cy="1253008"/>
          </a:xfrm>
          <a:prstGeom prst="rect">
            <a:avLst/>
          </a:prstGeom>
        </p:spPr>
      </p:pic>
    </p:spTree>
    <p:extLst>
      <p:ext uri="{BB962C8B-B14F-4D97-AF65-F5344CB8AC3E}">
        <p14:creationId xmlns:p14="http://schemas.microsoft.com/office/powerpoint/2010/main" val="132580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3" grpId="0"/>
      <p:bldP spid="24" grpId="0"/>
      <p:bldP spid="25" grpId="0"/>
      <p:bldP spid="21" grpId="0"/>
      <p:bldP spid="22" grpId="0"/>
      <p:bldP spid="27" grpId="0"/>
      <p:bldP spid="26" grpId="0"/>
      <p:bldP spid="28" grpId="0"/>
      <p:bldP spid="41"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C560-6E79-C446-A60F-A2A42BBC2358}"/>
              </a:ext>
            </a:extLst>
          </p:cNvPr>
          <p:cNvSpPr>
            <a:spLocks noGrp="1"/>
          </p:cNvSpPr>
          <p:nvPr>
            <p:ph type="title"/>
          </p:nvPr>
        </p:nvSpPr>
        <p:spPr/>
        <p:txBody>
          <a:bodyPr/>
          <a:lstStyle/>
          <a:p>
            <a:r>
              <a:rPr lang="en-US" dirty="0"/>
              <a:t>K-Roles: Equilibrium Computation</a:t>
            </a:r>
          </a:p>
        </p:txBody>
      </p:sp>
      <p:sp>
        <p:nvSpPr>
          <p:cNvPr id="3" name="Text Placeholder 2">
            <a:extLst>
              <a:ext uri="{FF2B5EF4-FFF2-40B4-BE49-F238E27FC236}">
                <a16:creationId xmlns:a16="http://schemas.microsoft.com/office/drawing/2014/main" id="{91C7464E-A295-CA4C-A17C-48455C5B646C}"/>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8978A7AA-00A4-804C-BC8F-E6252C3466F9}"/>
              </a:ext>
            </a:extLst>
          </p:cNvPr>
          <p:cNvPicPr>
            <a:picLocks noChangeAspect="1"/>
          </p:cNvPicPr>
          <p:nvPr/>
        </p:nvPicPr>
        <p:blipFill>
          <a:blip r:embed="rId3"/>
          <a:stretch>
            <a:fillRect/>
          </a:stretch>
        </p:blipFill>
        <p:spPr>
          <a:xfrm>
            <a:off x="2876957" y="1894962"/>
            <a:ext cx="1880688" cy="1253008"/>
          </a:xfrm>
          <a:prstGeom prst="rect">
            <a:avLst/>
          </a:prstGeom>
        </p:spPr>
      </p:pic>
      <p:pic>
        <p:nvPicPr>
          <p:cNvPr id="6" name="Picture 5">
            <a:extLst>
              <a:ext uri="{FF2B5EF4-FFF2-40B4-BE49-F238E27FC236}">
                <a16:creationId xmlns:a16="http://schemas.microsoft.com/office/drawing/2014/main" id="{87E09574-E0C1-9045-8866-121CA3089A9F}"/>
              </a:ext>
            </a:extLst>
          </p:cNvPr>
          <p:cNvPicPr>
            <a:picLocks noChangeAspect="1"/>
          </p:cNvPicPr>
          <p:nvPr/>
        </p:nvPicPr>
        <p:blipFill>
          <a:blip r:embed="rId3"/>
          <a:stretch>
            <a:fillRect/>
          </a:stretch>
        </p:blipFill>
        <p:spPr>
          <a:xfrm>
            <a:off x="2876957" y="3547044"/>
            <a:ext cx="1880688" cy="1253008"/>
          </a:xfrm>
          <a:prstGeom prst="rect">
            <a:avLst/>
          </a:prstGeom>
        </p:spPr>
      </p:pic>
      <p:pic>
        <p:nvPicPr>
          <p:cNvPr id="7" name="Picture 6">
            <a:extLst>
              <a:ext uri="{FF2B5EF4-FFF2-40B4-BE49-F238E27FC236}">
                <a16:creationId xmlns:a16="http://schemas.microsoft.com/office/drawing/2014/main" id="{9946B11E-8564-CF4E-8D45-55FCFE08BCDE}"/>
              </a:ext>
            </a:extLst>
          </p:cNvPr>
          <p:cNvPicPr>
            <a:picLocks noChangeAspect="1"/>
          </p:cNvPicPr>
          <p:nvPr/>
        </p:nvPicPr>
        <p:blipFill>
          <a:blip r:embed="rId3"/>
          <a:stretch>
            <a:fillRect/>
          </a:stretch>
        </p:blipFill>
        <p:spPr>
          <a:xfrm>
            <a:off x="2876957" y="5199125"/>
            <a:ext cx="1880688" cy="1253008"/>
          </a:xfrm>
          <a:prstGeom prst="rect">
            <a:avLst/>
          </a:prstGeom>
        </p:spPr>
      </p:pic>
      <p:cxnSp>
        <p:nvCxnSpPr>
          <p:cNvPr id="9" name="Straight Arrow Connector 8">
            <a:extLst>
              <a:ext uri="{FF2B5EF4-FFF2-40B4-BE49-F238E27FC236}">
                <a16:creationId xmlns:a16="http://schemas.microsoft.com/office/drawing/2014/main" id="{9C15796A-1939-C447-98E5-22AEBB1EFEE1}"/>
              </a:ext>
            </a:extLst>
          </p:cNvPr>
          <p:cNvCxnSpPr>
            <a:cxnSpLocks/>
          </p:cNvCxnSpPr>
          <p:nvPr/>
        </p:nvCxnSpPr>
        <p:spPr>
          <a:xfrm>
            <a:off x="4883316" y="2373549"/>
            <a:ext cx="2101175" cy="1750979"/>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80C8C06-B8DA-344F-B907-88BD22ABE5D8}"/>
              </a:ext>
            </a:extLst>
          </p:cNvPr>
          <p:cNvCxnSpPr>
            <a:cxnSpLocks/>
          </p:cNvCxnSpPr>
          <p:nvPr/>
        </p:nvCxnSpPr>
        <p:spPr>
          <a:xfrm>
            <a:off x="4766585" y="4202349"/>
            <a:ext cx="2198451" cy="0"/>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FAAED88-08DF-F24C-AC26-C97866EE8687}"/>
              </a:ext>
            </a:extLst>
          </p:cNvPr>
          <p:cNvCxnSpPr>
            <a:cxnSpLocks/>
          </p:cNvCxnSpPr>
          <p:nvPr/>
        </p:nvCxnSpPr>
        <p:spPr>
          <a:xfrm flipV="1">
            <a:off x="5155691" y="4280171"/>
            <a:ext cx="1809345" cy="1673157"/>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7890AC1-D75C-CB43-86EC-CBC20724C7CF}"/>
              </a:ext>
            </a:extLst>
          </p:cNvPr>
          <p:cNvSpPr txBox="1"/>
          <p:nvPr/>
        </p:nvSpPr>
        <p:spPr>
          <a:xfrm>
            <a:off x="6979303" y="2281200"/>
            <a:ext cx="3735421" cy="954107"/>
          </a:xfrm>
          <a:prstGeom prst="rect">
            <a:avLst/>
          </a:prstGeom>
          <a:noFill/>
        </p:spPr>
        <p:txBody>
          <a:bodyPr wrap="square" rtlCol="0">
            <a:spAutoFit/>
          </a:bodyPr>
          <a:lstStyle/>
          <a:p>
            <a:r>
              <a:rPr lang="en-US" sz="2800" dirty="0"/>
              <a:t>Compute NE 𝞼</a:t>
            </a:r>
            <a:r>
              <a:rPr lang="en-US" sz="2800" baseline="30000" dirty="0"/>
              <a:t>*</a:t>
            </a:r>
            <a:r>
              <a:rPr lang="en-US" sz="2800" dirty="0"/>
              <a:t> based on role-agent models </a:t>
            </a:r>
          </a:p>
        </p:txBody>
      </p:sp>
      <p:pic>
        <p:nvPicPr>
          <p:cNvPr id="22" name="Google Shape;136;p17">
            <a:extLst>
              <a:ext uri="{FF2B5EF4-FFF2-40B4-BE49-F238E27FC236}">
                <a16:creationId xmlns:a16="http://schemas.microsoft.com/office/drawing/2014/main" id="{7DFB2E22-4C5C-034E-9853-2E5508F18B18}"/>
              </a:ext>
            </a:extLst>
          </p:cNvPr>
          <p:cNvPicPr preferRelativeResize="0"/>
          <p:nvPr/>
        </p:nvPicPr>
        <p:blipFill rotWithShape="1">
          <a:blip r:embed="rId4">
            <a:alphaModFix/>
          </a:blip>
          <a:srcRect/>
          <a:stretch/>
        </p:blipFill>
        <p:spPr>
          <a:xfrm>
            <a:off x="2922579" y="2008857"/>
            <a:ext cx="809625" cy="949325"/>
          </a:xfrm>
          <a:prstGeom prst="rect">
            <a:avLst/>
          </a:prstGeom>
          <a:noFill/>
          <a:ln>
            <a:noFill/>
          </a:ln>
        </p:spPr>
      </p:pic>
      <p:pic>
        <p:nvPicPr>
          <p:cNvPr id="23" name="Google Shape;141;p17" descr="Image result for person">
            <a:extLst>
              <a:ext uri="{FF2B5EF4-FFF2-40B4-BE49-F238E27FC236}">
                <a16:creationId xmlns:a16="http://schemas.microsoft.com/office/drawing/2014/main" id="{5E794879-FA5B-D844-8453-015A799CD529}"/>
              </a:ext>
            </a:extLst>
          </p:cNvPr>
          <p:cNvPicPr preferRelativeResize="0"/>
          <p:nvPr/>
        </p:nvPicPr>
        <p:blipFill rotWithShape="1">
          <a:blip r:embed="rId5">
            <a:alphaModFix/>
          </a:blip>
          <a:srcRect/>
          <a:stretch/>
        </p:blipFill>
        <p:spPr>
          <a:xfrm>
            <a:off x="3159190" y="5322421"/>
            <a:ext cx="809625" cy="949325"/>
          </a:xfrm>
          <a:prstGeom prst="rect">
            <a:avLst/>
          </a:prstGeom>
          <a:noFill/>
          <a:ln>
            <a:noFill/>
          </a:ln>
        </p:spPr>
      </p:pic>
      <p:pic>
        <p:nvPicPr>
          <p:cNvPr id="24" name="Google Shape;142;p17" descr="Image result for person">
            <a:extLst>
              <a:ext uri="{FF2B5EF4-FFF2-40B4-BE49-F238E27FC236}">
                <a16:creationId xmlns:a16="http://schemas.microsoft.com/office/drawing/2014/main" id="{416EB558-A5DD-6248-86F0-3267E991985F}"/>
              </a:ext>
            </a:extLst>
          </p:cNvPr>
          <p:cNvPicPr preferRelativeResize="0"/>
          <p:nvPr/>
        </p:nvPicPr>
        <p:blipFill rotWithShape="1">
          <a:blip r:embed="rId6">
            <a:alphaModFix/>
          </a:blip>
          <a:srcRect/>
          <a:stretch/>
        </p:blipFill>
        <p:spPr>
          <a:xfrm>
            <a:off x="3253348" y="3640523"/>
            <a:ext cx="809625" cy="949325"/>
          </a:xfrm>
          <a:prstGeom prst="rect">
            <a:avLst/>
          </a:prstGeom>
          <a:noFill/>
          <a:ln>
            <a:noFill/>
          </a:ln>
        </p:spPr>
      </p:pic>
      <p:pic>
        <p:nvPicPr>
          <p:cNvPr id="25" name="Google Shape;143;p17" descr="Image result for person">
            <a:extLst>
              <a:ext uri="{FF2B5EF4-FFF2-40B4-BE49-F238E27FC236}">
                <a16:creationId xmlns:a16="http://schemas.microsoft.com/office/drawing/2014/main" id="{6F5CBAD7-CF11-1E4D-B80B-0EAB463DEF2D}"/>
              </a:ext>
            </a:extLst>
          </p:cNvPr>
          <p:cNvPicPr preferRelativeResize="0"/>
          <p:nvPr/>
        </p:nvPicPr>
        <p:blipFill rotWithShape="1">
          <a:blip r:embed="rId6">
            <a:alphaModFix/>
          </a:blip>
          <a:srcRect/>
          <a:stretch/>
        </p:blipFill>
        <p:spPr>
          <a:xfrm>
            <a:off x="3504778" y="3652967"/>
            <a:ext cx="809625" cy="949325"/>
          </a:xfrm>
          <a:prstGeom prst="rect">
            <a:avLst/>
          </a:prstGeom>
          <a:noFill/>
          <a:ln>
            <a:noFill/>
          </a:ln>
        </p:spPr>
      </p:pic>
      <p:pic>
        <p:nvPicPr>
          <p:cNvPr id="26" name="Google Shape;144;p17" descr="Image result for person">
            <a:extLst>
              <a:ext uri="{FF2B5EF4-FFF2-40B4-BE49-F238E27FC236}">
                <a16:creationId xmlns:a16="http://schemas.microsoft.com/office/drawing/2014/main" id="{B2B5AE7E-3048-4E4B-BBE7-60F687ABF9BB}"/>
              </a:ext>
            </a:extLst>
          </p:cNvPr>
          <p:cNvPicPr preferRelativeResize="0"/>
          <p:nvPr/>
        </p:nvPicPr>
        <p:blipFill rotWithShape="1">
          <a:blip r:embed="rId4">
            <a:alphaModFix/>
          </a:blip>
          <a:srcRect/>
          <a:stretch/>
        </p:blipFill>
        <p:spPr>
          <a:xfrm>
            <a:off x="3203325" y="2026990"/>
            <a:ext cx="809625" cy="949325"/>
          </a:xfrm>
          <a:prstGeom prst="rect">
            <a:avLst/>
          </a:prstGeom>
          <a:noFill/>
          <a:ln>
            <a:noFill/>
          </a:ln>
        </p:spPr>
      </p:pic>
      <p:sp>
        <p:nvSpPr>
          <p:cNvPr id="27" name="TextBox 26">
            <a:extLst>
              <a:ext uri="{FF2B5EF4-FFF2-40B4-BE49-F238E27FC236}">
                <a16:creationId xmlns:a16="http://schemas.microsoft.com/office/drawing/2014/main" id="{6EBB7078-3D5C-8E41-ADBD-B6B0ACAD251F}"/>
              </a:ext>
            </a:extLst>
          </p:cNvPr>
          <p:cNvSpPr txBox="1"/>
          <p:nvPr/>
        </p:nvSpPr>
        <p:spPr>
          <a:xfrm>
            <a:off x="3151794" y="2003900"/>
            <a:ext cx="408561" cy="400110"/>
          </a:xfrm>
          <a:prstGeom prst="rect">
            <a:avLst/>
          </a:prstGeom>
          <a:noFill/>
        </p:spPr>
        <p:txBody>
          <a:bodyPr wrap="square" rtlCol="0">
            <a:spAutoFit/>
          </a:bodyPr>
          <a:lstStyle/>
          <a:p>
            <a:r>
              <a:rPr lang="en-US" sz="2000" b="1" dirty="0"/>
              <a:t>𝟘</a:t>
            </a:r>
          </a:p>
        </p:txBody>
      </p:sp>
      <p:sp>
        <p:nvSpPr>
          <p:cNvPr id="28" name="TextBox 27">
            <a:extLst>
              <a:ext uri="{FF2B5EF4-FFF2-40B4-BE49-F238E27FC236}">
                <a16:creationId xmlns:a16="http://schemas.microsoft.com/office/drawing/2014/main" id="{E4B403E9-01DE-0C43-9A12-D789EB534649}"/>
              </a:ext>
            </a:extLst>
          </p:cNvPr>
          <p:cNvSpPr txBox="1"/>
          <p:nvPr/>
        </p:nvSpPr>
        <p:spPr>
          <a:xfrm>
            <a:off x="3440382" y="2000656"/>
            <a:ext cx="408561" cy="400110"/>
          </a:xfrm>
          <a:prstGeom prst="rect">
            <a:avLst/>
          </a:prstGeom>
          <a:noFill/>
        </p:spPr>
        <p:txBody>
          <a:bodyPr wrap="square" rtlCol="0">
            <a:spAutoFit/>
          </a:bodyPr>
          <a:lstStyle/>
          <a:p>
            <a:r>
              <a:rPr lang="en-US" sz="2000" b="1" dirty="0"/>
              <a:t>𝟙</a:t>
            </a:r>
          </a:p>
        </p:txBody>
      </p:sp>
      <p:sp>
        <p:nvSpPr>
          <p:cNvPr id="29" name="TextBox 28">
            <a:extLst>
              <a:ext uri="{FF2B5EF4-FFF2-40B4-BE49-F238E27FC236}">
                <a16:creationId xmlns:a16="http://schemas.microsoft.com/office/drawing/2014/main" id="{51DF6C92-D165-544E-90C4-09FC7603F4CC}"/>
              </a:ext>
            </a:extLst>
          </p:cNvPr>
          <p:cNvSpPr txBox="1"/>
          <p:nvPr/>
        </p:nvSpPr>
        <p:spPr>
          <a:xfrm>
            <a:off x="3430653" y="3584189"/>
            <a:ext cx="408561" cy="400110"/>
          </a:xfrm>
          <a:prstGeom prst="rect">
            <a:avLst/>
          </a:prstGeom>
          <a:noFill/>
        </p:spPr>
        <p:txBody>
          <a:bodyPr wrap="square" rtlCol="0">
            <a:spAutoFit/>
          </a:bodyPr>
          <a:lstStyle/>
          <a:p>
            <a:r>
              <a:rPr lang="en-US" sz="2000" b="1" dirty="0"/>
              <a:t>𝟝</a:t>
            </a:r>
          </a:p>
        </p:txBody>
      </p:sp>
      <p:sp>
        <p:nvSpPr>
          <p:cNvPr id="30" name="TextBox 29">
            <a:extLst>
              <a:ext uri="{FF2B5EF4-FFF2-40B4-BE49-F238E27FC236}">
                <a16:creationId xmlns:a16="http://schemas.microsoft.com/office/drawing/2014/main" id="{A73AB5A1-D89C-2B49-AB7C-FCA84AF93932}"/>
              </a:ext>
            </a:extLst>
          </p:cNvPr>
          <p:cNvSpPr txBox="1"/>
          <p:nvPr/>
        </p:nvSpPr>
        <p:spPr>
          <a:xfrm>
            <a:off x="3699787" y="3580946"/>
            <a:ext cx="408561" cy="400110"/>
          </a:xfrm>
          <a:prstGeom prst="rect">
            <a:avLst/>
          </a:prstGeom>
          <a:noFill/>
        </p:spPr>
        <p:txBody>
          <a:bodyPr wrap="square" rtlCol="0">
            <a:spAutoFit/>
          </a:bodyPr>
          <a:lstStyle/>
          <a:p>
            <a:r>
              <a:rPr lang="en-US" sz="2000" b="1" dirty="0"/>
              <a:t>𝟞</a:t>
            </a:r>
          </a:p>
        </p:txBody>
      </p:sp>
      <p:sp>
        <p:nvSpPr>
          <p:cNvPr id="31" name="TextBox 30">
            <a:extLst>
              <a:ext uri="{FF2B5EF4-FFF2-40B4-BE49-F238E27FC236}">
                <a16:creationId xmlns:a16="http://schemas.microsoft.com/office/drawing/2014/main" id="{4BE60732-46AB-B84D-B193-0952B4EEEA7D}"/>
              </a:ext>
            </a:extLst>
          </p:cNvPr>
          <p:cNvSpPr txBox="1"/>
          <p:nvPr/>
        </p:nvSpPr>
        <p:spPr>
          <a:xfrm>
            <a:off x="3349331" y="5311948"/>
            <a:ext cx="408561" cy="400110"/>
          </a:xfrm>
          <a:prstGeom prst="rect">
            <a:avLst/>
          </a:prstGeom>
          <a:noFill/>
        </p:spPr>
        <p:txBody>
          <a:bodyPr wrap="square" rtlCol="0">
            <a:spAutoFit/>
          </a:bodyPr>
          <a:lstStyle/>
          <a:p>
            <a:r>
              <a:rPr lang="en-US" sz="2000" b="1" dirty="0"/>
              <a:t>𝟟</a:t>
            </a:r>
          </a:p>
        </p:txBody>
      </p:sp>
      <p:pic>
        <p:nvPicPr>
          <p:cNvPr id="32" name="Google Shape;140;p17" descr="Image result for person">
            <a:extLst>
              <a:ext uri="{FF2B5EF4-FFF2-40B4-BE49-F238E27FC236}">
                <a16:creationId xmlns:a16="http://schemas.microsoft.com/office/drawing/2014/main" id="{E49EC358-362B-534B-81EF-3175FD485865}"/>
              </a:ext>
            </a:extLst>
          </p:cNvPr>
          <p:cNvPicPr preferRelativeResize="0"/>
          <p:nvPr/>
        </p:nvPicPr>
        <p:blipFill rotWithShape="1">
          <a:blip r:embed="rId4">
            <a:alphaModFix/>
          </a:blip>
          <a:srcRect/>
          <a:stretch/>
        </p:blipFill>
        <p:spPr>
          <a:xfrm>
            <a:off x="3539514" y="2039409"/>
            <a:ext cx="809625" cy="949325"/>
          </a:xfrm>
          <a:prstGeom prst="rect">
            <a:avLst/>
          </a:prstGeom>
          <a:noFill/>
          <a:ln>
            <a:noFill/>
          </a:ln>
        </p:spPr>
      </p:pic>
      <p:sp>
        <p:nvSpPr>
          <p:cNvPr id="33" name="TextBox 32">
            <a:extLst>
              <a:ext uri="{FF2B5EF4-FFF2-40B4-BE49-F238E27FC236}">
                <a16:creationId xmlns:a16="http://schemas.microsoft.com/office/drawing/2014/main" id="{40E386BB-6817-3746-925B-7303B9171DEF}"/>
              </a:ext>
            </a:extLst>
          </p:cNvPr>
          <p:cNvSpPr txBox="1"/>
          <p:nvPr/>
        </p:nvSpPr>
        <p:spPr>
          <a:xfrm>
            <a:off x="3767880" y="1997414"/>
            <a:ext cx="408561" cy="400110"/>
          </a:xfrm>
          <a:prstGeom prst="rect">
            <a:avLst/>
          </a:prstGeom>
          <a:noFill/>
        </p:spPr>
        <p:txBody>
          <a:bodyPr wrap="square" rtlCol="0">
            <a:spAutoFit/>
          </a:bodyPr>
          <a:lstStyle/>
          <a:p>
            <a:r>
              <a:rPr lang="en-US" sz="2000" b="1" dirty="0"/>
              <a:t>𝟚</a:t>
            </a:r>
          </a:p>
        </p:txBody>
      </p:sp>
      <p:pic>
        <p:nvPicPr>
          <p:cNvPr id="34" name="Google Shape;137;p17" descr="Image result for person">
            <a:extLst>
              <a:ext uri="{FF2B5EF4-FFF2-40B4-BE49-F238E27FC236}">
                <a16:creationId xmlns:a16="http://schemas.microsoft.com/office/drawing/2014/main" id="{B4018C3A-E374-E24E-954F-8B1BA9350A9C}"/>
              </a:ext>
            </a:extLst>
          </p:cNvPr>
          <p:cNvPicPr preferRelativeResize="0"/>
          <p:nvPr/>
        </p:nvPicPr>
        <p:blipFill rotWithShape="1">
          <a:blip r:embed="rId4">
            <a:alphaModFix/>
          </a:blip>
          <a:srcRect/>
          <a:stretch/>
        </p:blipFill>
        <p:spPr>
          <a:xfrm>
            <a:off x="3842732" y="2035383"/>
            <a:ext cx="809625" cy="949325"/>
          </a:xfrm>
          <a:prstGeom prst="rect">
            <a:avLst/>
          </a:prstGeom>
          <a:noFill/>
          <a:ln>
            <a:noFill/>
          </a:ln>
        </p:spPr>
      </p:pic>
      <p:sp>
        <p:nvSpPr>
          <p:cNvPr id="35" name="TextBox 34">
            <a:extLst>
              <a:ext uri="{FF2B5EF4-FFF2-40B4-BE49-F238E27FC236}">
                <a16:creationId xmlns:a16="http://schemas.microsoft.com/office/drawing/2014/main" id="{6D6B2BA7-DE83-654B-B1E9-653E58974E37}"/>
              </a:ext>
            </a:extLst>
          </p:cNvPr>
          <p:cNvSpPr txBox="1"/>
          <p:nvPr/>
        </p:nvSpPr>
        <p:spPr>
          <a:xfrm>
            <a:off x="4075922" y="2013627"/>
            <a:ext cx="408561" cy="400110"/>
          </a:xfrm>
          <a:prstGeom prst="rect">
            <a:avLst/>
          </a:prstGeom>
          <a:noFill/>
        </p:spPr>
        <p:txBody>
          <a:bodyPr wrap="square" rtlCol="0">
            <a:spAutoFit/>
          </a:bodyPr>
          <a:lstStyle/>
          <a:p>
            <a:r>
              <a:rPr lang="en-US" sz="2000" b="1" dirty="0"/>
              <a:t>𝟛</a:t>
            </a:r>
          </a:p>
        </p:txBody>
      </p:sp>
      <p:pic>
        <p:nvPicPr>
          <p:cNvPr id="36" name="Google Shape;139;p17" descr="Image result for person">
            <a:extLst>
              <a:ext uri="{FF2B5EF4-FFF2-40B4-BE49-F238E27FC236}">
                <a16:creationId xmlns:a16="http://schemas.microsoft.com/office/drawing/2014/main" id="{62A05039-8E09-5745-BE8F-064E5F3392AA}"/>
              </a:ext>
            </a:extLst>
          </p:cNvPr>
          <p:cNvPicPr preferRelativeResize="0"/>
          <p:nvPr/>
        </p:nvPicPr>
        <p:blipFill rotWithShape="1">
          <a:blip r:embed="rId4">
            <a:alphaModFix/>
          </a:blip>
          <a:srcRect/>
          <a:stretch/>
        </p:blipFill>
        <p:spPr>
          <a:xfrm>
            <a:off x="4112503" y="2034724"/>
            <a:ext cx="809625" cy="949325"/>
          </a:xfrm>
          <a:prstGeom prst="rect">
            <a:avLst/>
          </a:prstGeom>
          <a:noFill/>
          <a:ln>
            <a:noFill/>
          </a:ln>
        </p:spPr>
      </p:pic>
      <p:sp>
        <p:nvSpPr>
          <p:cNvPr id="37" name="TextBox 36">
            <a:extLst>
              <a:ext uri="{FF2B5EF4-FFF2-40B4-BE49-F238E27FC236}">
                <a16:creationId xmlns:a16="http://schemas.microsoft.com/office/drawing/2014/main" id="{6A6287C7-A7A9-4F4A-AB4D-037F396A1B42}"/>
              </a:ext>
            </a:extLst>
          </p:cNvPr>
          <p:cNvSpPr txBox="1"/>
          <p:nvPr/>
        </p:nvSpPr>
        <p:spPr>
          <a:xfrm>
            <a:off x="4322356" y="2026596"/>
            <a:ext cx="408561" cy="400110"/>
          </a:xfrm>
          <a:prstGeom prst="rect">
            <a:avLst/>
          </a:prstGeom>
          <a:noFill/>
        </p:spPr>
        <p:txBody>
          <a:bodyPr wrap="square" rtlCol="0">
            <a:spAutoFit/>
          </a:bodyPr>
          <a:lstStyle/>
          <a:p>
            <a:r>
              <a:rPr lang="en-US" sz="2000" b="1" dirty="0"/>
              <a:t>𝟜</a:t>
            </a:r>
          </a:p>
        </p:txBody>
      </p:sp>
      <p:pic>
        <p:nvPicPr>
          <p:cNvPr id="38" name="Google Shape;138;p17" descr="Image result for person">
            <a:extLst>
              <a:ext uri="{FF2B5EF4-FFF2-40B4-BE49-F238E27FC236}">
                <a16:creationId xmlns:a16="http://schemas.microsoft.com/office/drawing/2014/main" id="{E8B43310-7883-0048-BE05-655A4E143B92}"/>
              </a:ext>
            </a:extLst>
          </p:cNvPr>
          <p:cNvPicPr preferRelativeResize="0"/>
          <p:nvPr/>
        </p:nvPicPr>
        <p:blipFill rotWithShape="1">
          <a:blip r:embed="rId5">
            <a:alphaModFix/>
          </a:blip>
          <a:srcRect/>
          <a:stretch/>
        </p:blipFill>
        <p:spPr>
          <a:xfrm>
            <a:off x="3392317" y="5334298"/>
            <a:ext cx="809625" cy="949325"/>
          </a:xfrm>
          <a:prstGeom prst="rect">
            <a:avLst/>
          </a:prstGeom>
          <a:noFill/>
          <a:ln>
            <a:noFill/>
          </a:ln>
        </p:spPr>
      </p:pic>
      <p:sp>
        <p:nvSpPr>
          <p:cNvPr id="39" name="TextBox 38">
            <a:extLst>
              <a:ext uri="{FF2B5EF4-FFF2-40B4-BE49-F238E27FC236}">
                <a16:creationId xmlns:a16="http://schemas.microsoft.com/office/drawing/2014/main" id="{E7379584-11B8-C54C-9880-466F649F50BF}"/>
              </a:ext>
            </a:extLst>
          </p:cNvPr>
          <p:cNvSpPr txBox="1"/>
          <p:nvPr/>
        </p:nvSpPr>
        <p:spPr>
          <a:xfrm>
            <a:off x="3563340" y="5311950"/>
            <a:ext cx="408561" cy="400110"/>
          </a:xfrm>
          <a:prstGeom prst="rect">
            <a:avLst/>
          </a:prstGeom>
          <a:noFill/>
        </p:spPr>
        <p:txBody>
          <a:bodyPr wrap="square" rtlCol="0">
            <a:spAutoFit/>
          </a:bodyPr>
          <a:lstStyle/>
          <a:p>
            <a:r>
              <a:rPr lang="en-US" sz="2000" b="1" dirty="0"/>
              <a:t>𝟠</a:t>
            </a:r>
          </a:p>
        </p:txBody>
      </p:sp>
      <p:pic>
        <p:nvPicPr>
          <p:cNvPr id="40" name="Google Shape;145;p17" descr="Image result for person">
            <a:extLst>
              <a:ext uri="{FF2B5EF4-FFF2-40B4-BE49-F238E27FC236}">
                <a16:creationId xmlns:a16="http://schemas.microsoft.com/office/drawing/2014/main" id="{9A71448F-C209-AF4D-A37B-24FF4F093261}"/>
              </a:ext>
            </a:extLst>
          </p:cNvPr>
          <p:cNvPicPr preferRelativeResize="0"/>
          <p:nvPr/>
        </p:nvPicPr>
        <p:blipFill rotWithShape="1">
          <a:blip r:embed="rId5">
            <a:alphaModFix/>
          </a:blip>
          <a:srcRect/>
          <a:stretch/>
        </p:blipFill>
        <p:spPr>
          <a:xfrm>
            <a:off x="3655702" y="5356214"/>
            <a:ext cx="809625" cy="949325"/>
          </a:xfrm>
          <a:prstGeom prst="rect">
            <a:avLst/>
          </a:prstGeom>
          <a:noFill/>
          <a:ln>
            <a:noFill/>
          </a:ln>
        </p:spPr>
      </p:pic>
      <p:sp>
        <p:nvSpPr>
          <p:cNvPr id="41" name="TextBox 40">
            <a:extLst>
              <a:ext uri="{FF2B5EF4-FFF2-40B4-BE49-F238E27FC236}">
                <a16:creationId xmlns:a16="http://schemas.microsoft.com/office/drawing/2014/main" id="{E82E98C1-329C-2546-9D4E-1791BDFE3786}"/>
              </a:ext>
            </a:extLst>
          </p:cNvPr>
          <p:cNvSpPr txBox="1"/>
          <p:nvPr/>
        </p:nvSpPr>
        <p:spPr>
          <a:xfrm>
            <a:off x="3855170" y="5292493"/>
            <a:ext cx="408561" cy="400110"/>
          </a:xfrm>
          <a:prstGeom prst="rect">
            <a:avLst/>
          </a:prstGeom>
          <a:noFill/>
        </p:spPr>
        <p:txBody>
          <a:bodyPr wrap="square" rtlCol="0">
            <a:spAutoFit/>
          </a:bodyPr>
          <a:lstStyle/>
          <a:p>
            <a:r>
              <a:rPr lang="en-US" sz="2000" b="1" dirty="0"/>
              <a:t>𝟡</a:t>
            </a:r>
          </a:p>
        </p:txBody>
      </p:sp>
      <p:cxnSp>
        <p:nvCxnSpPr>
          <p:cNvPr id="43" name="Straight Arrow Connector 42">
            <a:extLst>
              <a:ext uri="{FF2B5EF4-FFF2-40B4-BE49-F238E27FC236}">
                <a16:creationId xmlns:a16="http://schemas.microsoft.com/office/drawing/2014/main" id="{8CB0C5C9-2E25-3F4D-A8AD-28617A53101D}"/>
              </a:ext>
            </a:extLst>
          </p:cNvPr>
          <p:cNvCxnSpPr>
            <a:cxnSpLocks/>
          </p:cNvCxnSpPr>
          <p:nvPr/>
        </p:nvCxnSpPr>
        <p:spPr>
          <a:xfrm flipH="1" flipV="1">
            <a:off x="4922228" y="2548648"/>
            <a:ext cx="2136841" cy="1378085"/>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4E7DBC53-9B6D-AF45-A4F8-52A8AA2C269A}"/>
              </a:ext>
            </a:extLst>
          </p:cNvPr>
          <p:cNvCxnSpPr>
            <a:cxnSpLocks/>
          </p:cNvCxnSpPr>
          <p:nvPr/>
        </p:nvCxnSpPr>
        <p:spPr>
          <a:xfrm flipH="1" flipV="1">
            <a:off x="4824951" y="4059678"/>
            <a:ext cx="2289243" cy="1"/>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1E4888E7-13CC-4F45-B114-DAF542985ECF}"/>
              </a:ext>
            </a:extLst>
          </p:cNvPr>
          <p:cNvCxnSpPr>
            <a:cxnSpLocks/>
          </p:cNvCxnSpPr>
          <p:nvPr/>
        </p:nvCxnSpPr>
        <p:spPr>
          <a:xfrm flipH="1">
            <a:off x="4980595" y="4221805"/>
            <a:ext cx="2140084" cy="1264596"/>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B32A28B8-A6D9-8E4E-A4C5-33F1C039B6FC}"/>
              </a:ext>
            </a:extLst>
          </p:cNvPr>
          <p:cNvSpPr txBox="1"/>
          <p:nvPr/>
        </p:nvSpPr>
        <p:spPr>
          <a:xfrm>
            <a:off x="7034167" y="4445280"/>
            <a:ext cx="3735421" cy="1815882"/>
          </a:xfrm>
          <a:prstGeom prst="rect">
            <a:avLst/>
          </a:prstGeom>
          <a:noFill/>
        </p:spPr>
        <p:txBody>
          <a:bodyPr wrap="square" rtlCol="0">
            <a:spAutoFit/>
          </a:bodyPr>
          <a:lstStyle/>
          <a:p>
            <a:r>
              <a:rPr lang="en-US" sz="2800" dirty="0"/>
              <a:t>Map strategies 𝞼</a:t>
            </a:r>
            <a:r>
              <a:rPr lang="en-US" sz="2800" baseline="30000" dirty="0"/>
              <a:t>*</a:t>
            </a:r>
            <a:r>
              <a:rPr lang="en-US" sz="2800" dirty="0"/>
              <a:t> back to players, based on role assignments</a:t>
            </a:r>
          </a:p>
        </p:txBody>
      </p:sp>
    </p:spTree>
    <p:extLst>
      <p:ext uri="{BB962C8B-B14F-4D97-AF65-F5344CB8AC3E}">
        <p14:creationId xmlns:p14="http://schemas.microsoft.com/office/powerpoint/2010/main" val="9362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0" grpId="0"/>
      <p:bldP spid="31" grpId="0"/>
      <p:bldP spid="33" grpId="0"/>
      <p:bldP spid="35" grpId="0"/>
      <p:bldP spid="37" grpId="0"/>
      <p:bldP spid="39"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02EE-74FA-5D48-8C09-F1FAE98E8F69}"/>
              </a:ext>
            </a:extLst>
          </p:cNvPr>
          <p:cNvSpPr>
            <a:spLocks noGrp="1"/>
          </p:cNvSpPr>
          <p:nvPr>
            <p:ph type="title"/>
          </p:nvPr>
        </p:nvSpPr>
        <p:spPr/>
        <p:txBody>
          <a:bodyPr/>
          <a:lstStyle/>
          <a:p>
            <a:r>
              <a:rPr lang="en-US" dirty="0"/>
              <a:t>K-Roles: Cluster Determination</a:t>
            </a:r>
          </a:p>
        </p:txBody>
      </p:sp>
      <p:pic>
        <p:nvPicPr>
          <p:cNvPr id="7" name="Google Shape;136;p17">
            <a:extLst>
              <a:ext uri="{FF2B5EF4-FFF2-40B4-BE49-F238E27FC236}">
                <a16:creationId xmlns:a16="http://schemas.microsoft.com/office/drawing/2014/main" id="{710F98F0-D877-7346-972F-9766FE331B5A}"/>
              </a:ext>
            </a:extLst>
          </p:cNvPr>
          <p:cNvPicPr preferRelativeResize="0"/>
          <p:nvPr/>
        </p:nvPicPr>
        <p:blipFill rotWithShape="1">
          <a:blip r:embed="rId3">
            <a:alphaModFix/>
          </a:blip>
          <a:srcRect/>
          <a:stretch/>
        </p:blipFill>
        <p:spPr>
          <a:xfrm>
            <a:off x="8406643" y="1614562"/>
            <a:ext cx="809625" cy="949325"/>
          </a:xfrm>
          <a:prstGeom prst="rect">
            <a:avLst/>
          </a:prstGeom>
          <a:noFill/>
          <a:ln>
            <a:noFill/>
          </a:ln>
        </p:spPr>
      </p:pic>
      <p:pic>
        <p:nvPicPr>
          <p:cNvPr id="8" name="Google Shape;141;p17" descr="Image result for person">
            <a:extLst>
              <a:ext uri="{FF2B5EF4-FFF2-40B4-BE49-F238E27FC236}">
                <a16:creationId xmlns:a16="http://schemas.microsoft.com/office/drawing/2014/main" id="{3673FA20-94D6-4840-A431-A821DD223270}"/>
              </a:ext>
            </a:extLst>
          </p:cNvPr>
          <p:cNvPicPr preferRelativeResize="0"/>
          <p:nvPr/>
        </p:nvPicPr>
        <p:blipFill rotWithShape="1">
          <a:blip r:embed="rId4">
            <a:alphaModFix/>
          </a:blip>
          <a:srcRect/>
          <a:stretch/>
        </p:blipFill>
        <p:spPr>
          <a:xfrm>
            <a:off x="8859856" y="4941028"/>
            <a:ext cx="809625" cy="949325"/>
          </a:xfrm>
          <a:prstGeom prst="rect">
            <a:avLst/>
          </a:prstGeom>
          <a:noFill/>
          <a:ln>
            <a:noFill/>
          </a:ln>
        </p:spPr>
      </p:pic>
      <p:pic>
        <p:nvPicPr>
          <p:cNvPr id="9" name="Google Shape;142;p17" descr="Image result for person">
            <a:extLst>
              <a:ext uri="{FF2B5EF4-FFF2-40B4-BE49-F238E27FC236}">
                <a16:creationId xmlns:a16="http://schemas.microsoft.com/office/drawing/2014/main" id="{E1141B17-3DB7-D144-B9C7-C590A04273EC}"/>
              </a:ext>
            </a:extLst>
          </p:cNvPr>
          <p:cNvPicPr preferRelativeResize="0"/>
          <p:nvPr/>
        </p:nvPicPr>
        <p:blipFill rotWithShape="1">
          <a:blip r:embed="rId5">
            <a:alphaModFix/>
          </a:blip>
          <a:srcRect/>
          <a:stretch/>
        </p:blipFill>
        <p:spPr>
          <a:xfrm>
            <a:off x="8856478" y="3173076"/>
            <a:ext cx="809625" cy="949325"/>
          </a:xfrm>
          <a:prstGeom prst="rect">
            <a:avLst/>
          </a:prstGeom>
          <a:noFill/>
          <a:ln>
            <a:noFill/>
          </a:ln>
        </p:spPr>
      </p:pic>
      <p:pic>
        <p:nvPicPr>
          <p:cNvPr id="10" name="Google Shape;143;p17" descr="Image result for person">
            <a:extLst>
              <a:ext uri="{FF2B5EF4-FFF2-40B4-BE49-F238E27FC236}">
                <a16:creationId xmlns:a16="http://schemas.microsoft.com/office/drawing/2014/main" id="{F977220F-65D4-CF4A-9E45-DF38AFE111B1}"/>
              </a:ext>
            </a:extLst>
          </p:cNvPr>
          <p:cNvPicPr preferRelativeResize="0"/>
          <p:nvPr/>
        </p:nvPicPr>
        <p:blipFill rotWithShape="1">
          <a:blip r:embed="rId5">
            <a:alphaModFix/>
          </a:blip>
          <a:srcRect/>
          <a:stretch/>
        </p:blipFill>
        <p:spPr>
          <a:xfrm>
            <a:off x="9107908" y="3185520"/>
            <a:ext cx="809625" cy="949325"/>
          </a:xfrm>
          <a:prstGeom prst="rect">
            <a:avLst/>
          </a:prstGeom>
          <a:noFill/>
          <a:ln>
            <a:noFill/>
          </a:ln>
        </p:spPr>
      </p:pic>
      <p:pic>
        <p:nvPicPr>
          <p:cNvPr id="11" name="Google Shape;144;p17" descr="Image result for person">
            <a:extLst>
              <a:ext uri="{FF2B5EF4-FFF2-40B4-BE49-F238E27FC236}">
                <a16:creationId xmlns:a16="http://schemas.microsoft.com/office/drawing/2014/main" id="{CFEE3C30-1831-AF45-814D-6842024F0E68}"/>
              </a:ext>
            </a:extLst>
          </p:cNvPr>
          <p:cNvPicPr preferRelativeResize="0"/>
          <p:nvPr/>
        </p:nvPicPr>
        <p:blipFill rotWithShape="1">
          <a:blip r:embed="rId3">
            <a:alphaModFix/>
          </a:blip>
          <a:srcRect/>
          <a:stretch/>
        </p:blipFill>
        <p:spPr>
          <a:xfrm>
            <a:off x="8687389" y="1632695"/>
            <a:ext cx="809625" cy="949325"/>
          </a:xfrm>
          <a:prstGeom prst="rect">
            <a:avLst/>
          </a:prstGeom>
          <a:noFill/>
          <a:ln>
            <a:noFill/>
          </a:ln>
        </p:spPr>
      </p:pic>
      <p:sp>
        <p:nvSpPr>
          <p:cNvPr id="12" name="TextBox 11">
            <a:extLst>
              <a:ext uri="{FF2B5EF4-FFF2-40B4-BE49-F238E27FC236}">
                <a16:creationId xmlns:a16="http://schemas.microsoft.com/office/drawing/2014/main" id="{3D6D402E-C4EE-D04B-BB2A-DBD6FA49DBE7}"/>
              </a:ext>
            </a:extLst>
          </p:cNvPr>
          <p:cNvSpPr txBox="1"/>
          <p:nvPr/>
        </p:nvSpPr>
        <p:spPr>
          <a:xfrm>
            <a:off x="8599282" y="1609605"/>
            <a:ext cx="408561" cy="400110"/>
          </a:xfrm>
          <a:prstGeom prst="rect">
            <a:avLst/>
          </a:prstGeom>
          <a:noFill/>
        </p:spPr>
        <p:txBody>
          <a:bodyPr wrap="square" rtlCol="0">
            <a:spAutoFit/>
          </a:bodyPr>
          <a:lstStyle/>
          <a:p>
            <a:r>
              <a:rPr lang="en-US" sz="2000" b="1" dirty="0"/>
              <a:t>𝟘</a:t>
            </a:r>
          </a:p>
        </p:txBody>
      </p:sp>
      <p:sp>
        <p:nvSpPr>
          <p:cNvPr id="13" name="TextBox 12">
            <a:extLst>
              <a:ext uri="{FF2B5EF4-FFF2-40B4-BE49-F238E27FC236}">
                <a16:creationId xmlns:a16="http://schemas.microsoft.com/office/drawing/2014/main" id="{7B4A5A9D-F4C8-B84B-A516-F6E8AB82E5E0}"/>
              </a:ext>
            </a:extLst>
          </p:cNvPr>
          <p:cNvSpPr txBox="1"/>
          <p:nvPr/>
        </p:nvSpPr>
        <p:spPr>
          <a:xfrm>
            <a:off x="8887870" y="1606361"/>
            <a:ext cx="408561" cy="400110"/>
          </a:xfrm>
          <a:prstGeom prst="rect">
            <a:avLst/>
          </a:prstGeom>
          <a:noFill/>
        </p:spPr>
        <p:txBody>
          <a:bodyPr wrap="square" rtlCol="0">
            <a:spAutoFit/>
          </a:bodyPr>
          <a:lstStyle/>
          <a:p>
            <a:r>
              <a:rPr lang="en-US" sz="2000" b="1" dirty="0"/>
              <a:t>𝟙</a:t>
            </a:r>
          </a:p>
        </p:txBody>
      </p:sp>
      <p:sp>
        <p:nvSpPr>
          <p:cNvPr id="14" name="TextBox 13">
            <a:extLst>
              <a:ext uri="{FF2B5EF4-FFF2-40B4-BE49-F238E27FC236}">
                <a16:creationId xmlns:a16="http://schemas.microsoft.com/office/drawing/2014/main" id="{51169F98-B718-FA4B-B902-211FC8DF7236}"/>
              </a:ext>
            </a:extLst>
          </p:cNvPr>
          <p:cNvSpPr txBox="1"/>
          <p:nvPr/>
        </p:nvSpPr>
        <p:spPr>
          <a:xfrm>
            <a:off x="9033783" y="3177702"/>
            <a:ext cx="408561" cy="400110"/>
          </a:xfrm>
          <a:prstGeom prst="rect">
            <a:avLst/>
          </a:prstGeom>
          <a:noFill/>
        </p:spPr>
        <p:txBody>
          <a:bodyPr wrap="square" rtlCol="0">
            <a:spAutoFit/>
          </a:bodyPr>
          <a:lstStyle/>
          <a:p>
            <a:r>
              <a:rPr lang="en-US" sz="2000" b="1" dirty="0"/>
              <a:t>𝟝</a:t>
            </a:r>
          </a:p>
        </p:txBody>
      </p:sp>
      <p:sp>
        <p:nvSpPr>
          <p:cNvPr id="15" name="TextBox 14">
            <a:extLst>
              <a:ext uri="{FF2B5EF4-FFF2-40B4-BE49-F238E27FC236}">
                <a16:creationId xmlns:a16="http://schemas.microsoft.com/office/drawing/2014/main" id="{36B68D54-14D3-2E40-A861-772964C64BCA}"/>
              </a:ext>
            </a:extLst>
          </p:cNvPr>
          <p:cNvSpPr txBox="1"/>
          <p:nvPr/>
        </p:nvSpPr>
        <p:spPr>
          <a:xfrm>
            <a:off x="9302917" y="3174459"/>
            <a:ext cx="408561" cy="400110"/>
          </a:xfrm>
          <a:prstGeom prst="rect">
            <a:avLst/>
          </a:prstGeom>
          <a:noFill/>
        </p:spPr>
        <p:txBody>
          <a:bodyPr wrap="square" rtlCol="0">
            <a:spAutoFit/>
          </a:bodyPr>
          <a:lstStyle/>
          <a:p>
            <a:r>
              <a:rPr lang="en-US" sz="2000" b="1" dirty="0"/>
              <a:t>𝟞</a:t>
            </a:r>
          </a:p>
        </p:txBody>
      </p:sp>
      <p:sp>
        <p:nvSpPr>
          <p:cNvPr id="16" name="TextBox 15">
            <a:extLst>
              <a:ext uri="{FF2B5EF4-FFF2-40B4-BE49-F238E27FC236}">
                <a16:creationId xmlns:a16="http://schemas.microsoft.com/office/drawing/2014/main" id="{9F4DA794-AF5F-0843-A17F-096690C43D96}"/>
              </a:ext>
            </a:extLst>
          </p:cNvPr>
          <p:cNvSpPr txBox="1"/>
          <p:nvPr/>
        </p:nvSpPr>
        <p:spPr>
          <a:xfrm>
            <a:off x="9049997" y="4930555"/>
            <a:ext cx="408561" cy="400110"/>
          </a:xfrm>
          <a:prstGeom prst="rect">
            <a:avLst/>
          </a:prstGeom>
          <a:noFill/>
        </p:spPr>
        <p:txBody>
          <a:bodyPr wrap="square" rtlCol="0">
            <a:spAutoFit/>
          </a:bodyPr>
          <a:lstStyle/>
          <a:p>
            <a:r>
              <a:rPr lang="en-US" sz="2000" b="1" dirty="0"/>
              <a:t>𝟟</a:t>
            </a:r>
          </a:p>
        </p:txBody>
      </p:sp>
      <p:pic>
        <p:nvPicPr>
          <p:cNvPr id="17" name="Google Shape;140;p17" descr="Image result for person">
            <a:extLst>
              <a:ext uri="{FF2B5EF4-FFF2-40B4-BE49-F238E27FC236}">
                <a16:creationId xmlns:a16="http://schemas.microsoft.com/office/drawing/2014/main" id="{714CB91A-F836-DD4B-A6DF-142494E1FB76}"/>
              </a:ext>
            </a:extLst>
          </p:cNvPr>
          <p:cNvPicPr preferRelativeResize="0"/>
          <p:nvPr/>
        </p:nvPicPr>
        <p:blipFill rotWithShape="1">
          <a:blip r:embed="rId3">
            <a:alphaModFix/>
          </a:blip>
          <a:srcRect/>
          <a:stretch/>
        </p:blipFill>
        <p:spPr>
          <a:xfrm>
            <a:off x="9023578" y="1645114"/>
            <a:ext cx="809625" cy="949325"/>
          </a:xfrm>
          <a:prstGeom prst="rect">
            <a:avLst/>
          </a:prstGeom>
          <a:noFill/>
          <a:ln>
            <a:noFill/>
          </a:ln>
        </p:spPr>
      </p:pic>
      <p:sp>
        <p:nvSpPr>
          <p:cNvPr id="18" name="TextBox 17">
            <a:extLst>
              <a:ext uri="{FF2B5EF4-FFF2-40B4-BE49-F238E27FC236}">
                <a16:creationId xmlns:a16="http://schemas.microsoft.com/office/drawing/2014/main" id="{1E502475-A190-0441-A460-D91E3C784ACC}"/>
              </a:ext>
            </a:extLst>
          </p:cNvPr>
          <p:cNvSpPr txBox="1"/>
          <p:nvPr/>
        </p:nvSpPr>
        <p:spPr>
          <a:xfrm>
            <a:off x="9215368" y="1603119"/>
            <a:ext cx="408561" cy="400110"/>
          </a:xfrm>
          <a:prstGeom prst="rect">
            <a:avLst/>
          </a:prstGeom>
          <a:noFill/>
        </p:spPr>
        <p:txBody>
          <a:bodyPr wrap="square" rtlCol="0">
            <a:spAutoFit/>
          </a:bodyPr>
          <a:lstStyle/>
          <a:p>
            <a:r>
              <a:rPr lang="en-US" sz="2000" b="1" dirty="0"/>
              <a:t>𝟚</a:t>
            </a:r>
          </a:p>
        </p:txBody>
      </p:sp>
      <p:pic>
        <p:nvPicPr>
          <p:cNvPr id="19" name="Google Shape;137;p17" descr="Image result for person">
            <a:extLst>
              <a:ext uri="{FF2B5EF4-FFF2-40B4-BE49-F238E27FC236}">
                <a16:creationId xmlns:a16="http://schemas.microsoft.com/office/drawing/2014/main" id="{EB08D719-EE9F-1348-96FA-ED76C58A6C0A}"/>
              </a:ext>
            </a:extLst>
          </p:cNvPr>
          <p:cNvPicPr preferRelativeResize="0"/>
          <p:nvPr/>
        </p:nvPicPr>
        <p:blipFill rotWithShape="1">
          <a:blip r:embed="rId3">
            <a:alphaModFix/>
          </a:blip>
          <a:srcRect/>
          <a:stretch/>
        </p:blipFill>
        <p:spPr>
          <a:xfrm>
            <a:off x="9326796" y="1641088"/>
            <a:ext cx="809625" cy="949325"/>
          </a:xfrm>
          <a:prstGeom prst="rect">
            <a:avLst/>
          </a:prstGeom>
          <a:noFill/>
          <a:ln>
            <a:noFill/>
          </a:ln>
        </p:spPr>
      </p:pic>
      <p:sp>
        <p:nvSpPr>
          <p:cNvPr id="20" name="TextBox 19">
            <a:extLst>
              <a:ext uri="{FF2B5EF4-FFF2-40B4-BE49-F238E27FC236}">
                <a16:creationId xmlns:a16="http://schemas.microsoft.com/office/drawing/2014/main" id="{676B4731-021E-204C-BD87-CCFB8774176D}"/>
              </a:ext>
            </a:extLst>
          </p:cNvPr>
          <p:cNvSpPr txBox="1"/>
          <p:nvPr/>
        </p:nvSpPr>
        <p:spPr>
          <a:xfrm>
            <a:off x="9523410" y="1619332"/>
            <a:ext cx="408561" cy="400110"/>
          </a:xfrm>
          <a:prstGeom prst="rect">
            <a:avLst/>
          </a:prstGeom>
          <a:noFill/>
        </p:spPr>
        <p:txBody>
          <a:bodyPr wrap="square" rtlCol="0">
            <a:spAutoFit/>
          </a:bodyPr>
          <a:lstStyle/>
          <a:p>
            <a:r>
              <a:rPr lang="en-US" sz="2000" b="1" dirty="0"/>
              <a:t>𝟛</a:t>
            </a:r>
          </a:p>
        </p:txBody>
      </p:sp>
      <p:pic>
        <p:nvPicPr>
          <p:cNvPr id="21" name="Google Shape;139;p17" descr="Image result for person">
            <a:extLst>
              <a:ext uri="{FF2B5EF4-FFF2-40B4-BE49-F238E27FC236}">
                <a16:creationId xmlns:a16="http://schemas.microsoft.com/office/drawing/2014/main" id="{0199E194-E66D-624E-B97B-12A61F54D538}"/>
              </a:ext>
            </a:extLst>
          </p:cNvPr>
          <p:cNvPicPr preferRelativeResize="0"/>
          <p:nvPr/>
        </p:nvPicPr>
        <p:blipFill rotWithShape="1">
          <a:blip r:embed="rId3">
            <a:alphaModFix/>
          </a:blip>
          <a:srcRect/>
          <a:stretch/>
        </p:blipFill>
        <p:spPr>
          <a:xfrm>
            <a:off x="9596567" y="1640429"/>
            <a:ext cx="809625" cy="949325"/>
          </a:xfrm>
          <a:prstGeom prst="rect">
            <a:avLst/>
          </a:prstGeom>
          <a:noFill/>
          <a:ln>
            <a:noFill/>
          </a:ln>
        </p:spPr>
      </p:pic>
      <p:sp>
        <p:nvSpPr>
          <p:cNvPr id="22" name="TextBox 21">
            <a:extLst>
              <a:ext uri="{FF2B5EF4-FFF2-40B4-BE49-F238E27FC236}">
                <a16:creationId xmlns:a16="http://schemas.microsoft.com/office/drawing/2014/main" id="{FFF04AC8-5CEA-604E-86BF-72311DFC5F4C}"/>
              </a:ext>
            </a:extLst>
          </p:cNvPr>
          <p:cNvSpPr txBox="1"/>
          <p:nvPr/>
        </p:nvSpPr>
        <p:spPr>
          <a:xfrm>
            <a:off x="9769844" y="1632301"/>
            <a:ext cx="408561" cy="400110"/>
          </a:xfrm>
          <a:prstGeom prst="rect">
            <a:avLst/>
          </a:prstGeom>
          <a:noFill/>
        </p:spPr>
        <p:txBody>
          <a:bodyPr wrap="square" rtlCol="0">
            <a:spAutoFit/>
          </a:bodyPr>
          <a:lstStyle/>
          <a:p>
            <a:r>
              <a:rPr lang="en-US" sz="2000" b="1" dirty="0"/>
              <a:t>𝟜</a:t>
            </a:r>
          </a:p>
        </p:txBody>
      </p:sp>
      <p:pic>
        <p:nvPicPr>
          <p:cNvPr id="23" name="Google Shape;138;p17" descr="Image result for person">
            <a:extLst>
              <a:ext uri="{FF2B5EF4-FFF2-40B4-BE49-F238E27FC236}">
                <a16:creationId xmlns:a16="http://schemas.microsoft.com/office/drawing/2014/main" id="{9EADA8ED-3910-C54A-AF0D-7B7DBECB8383}"/>
              </a:ext>
            </a:extLst>
          </p:cNvPr>
          <p:cNvPicPr preferRelativeResize="0"/>
          <p:nvPr/>
        </p:nvPicPr>
        <p:blipFill rotWithShape="1">
          <a:blip r:embed="rId4">
            <a:alphaModFix/>
          </a:blip>
          <a:srcRect/>
          <a:stretch/>
        </p:blipFill>
        <p:spPr>
          <a:xfrm>
            <a:off x="9092983" y="4952905"/>
            <a:ext cx="809625" cy="949325"/>
          </a:xfrm>
          <a:prstGeom prst="rect">
            <a:avLst/>
          </a:prstGeom>
          <a:noFill/>
          <a:ln>
            <a:noFill/>
          </a:ln>
        </p:spPr>
      </p:pic>
      <p:sp>
        <p:nvSpPr>
          <p:cNvPr id="24" name="TextBox 23">
            <a:extLst>
              <a:ext uri="{FF2B5EF4-FFF2-40B4-BE49-F238E27FC236}">
                <a16:creationId xmlns:a16="http://schemas.microsoft.com/office/drawing/2014/main" id="{72BE41E9-9D08-F94A-8D06-07874BD9DE44}"/>
              </a:ext>
            </a:extLst>
          </p:cNvPr>
          <p:cNvSpPr txBox="1"/>
          <p:nvPr/>
        </p:nvSpPr>
        <p:spPr>
          <a:xfrm>
            <a:off x="9264006" y="4930557"/>
            <a:ext cx="408561" cy="400110"/>
          </a:xfrm>
          <a:prstGeom prst="rect">
            <a:avLst/>
          </a:prstGeom>
          <a:noFill/>
        </p:spPr>
        <p:txBody>
          <a:bodyPr wrap="square" rtlCol="0">
            <a:spAutoFit/>
          </a:bodyPr>
          <a:lstStyle/>
          <a:p>
            <a:r>
              <a:rPr lang="en-US" sz="2000" b="1" dirty="0"/>
              <a:t>𝟠</a:t>
            </a:r>
          </a:p>
        </p:txBody>
      </p:sp>
      <p:pic>
        <p:nvPicPr>
          <p:cNvPr id="25" name="Google Shape;145;p17" descr="Image result for person">
            <a:extLst>
              <a:ext uri="{FF2B5EF4-FFF2-40B4-BE49-F238E27FC236}">
                <a16:creationId xmlns:a16="http://schemas.microsoft.com/office/drawing/2014/main" id="{CE0947E0-1D3D-D348-9322-99DF08D3235D}"/>
              </a:ext>
            </a:extLst>
          </p:cNvPr>
          <p:cNvPicPr preferRelativeResize="0"/>
          <p:nvPr/>
        </p:nvPicPr>
        <p:blipFill rotWithShape="1">
          <a:blip r:embed="rId4">
            <a:alphaModFix/>
          </a:blip>
          <a:srcRect/>
          <a:stretch/>
        </p:blipFill>
        <p:spPr>
          <a:xfrm>
            <a:off x="9356368" y="4974821"/>
            <a:ext cx="809625" cy="949325"/>
          </a:xfrm>
          <a:prstGeom prst="rect">
            <a:avLst/>
          </a:prstGeom>
          <a:noFill/>
          <a:ln>
            <a:noFill/>
          </a:ln>
        </p:spPr>
      </p:pic>
      <p:sp>
        <p:nvSpPr>
          <p:cNvPr id="26" name="TextBox 25">
            <a:extLst>
              <a:ext uri="{FF2B5EF4-FFF2-40B4-BE49-F238E27FC236}">
                <a16:creationId xmlns:a16="http://schemas.microsoft.com/office/drawing/2014/main" id="{DA3F1E46-BA4A-8648-B1E9-5FD10863162F}"/>
              </a:ext>
            </a:extLst>
          </p:cNvPr>
          <p:cNvSpPr txBox="1"/>
          <p:nvPr/>
        </p:nvSpPr>
        <p:spPr>
          <a:xfrm>
            <a:off x="9555836" y="4911100"/>
            <a:ext cx="408561" cy="400110"/>
          </a:xfrm>
          <a:prstGeom prst="rect">
            <a:avLst/>
          </a:prstGeom>
          <a:noFill/>
        </p:spPr>
        <p:txBody>
          <a:bodyPr wrap="square" rtlCol="0">
            <a:spAutoFit/>
          </a:bodyPr>
          <a:lstStyle/>
          <a:p>
            <a:r>
              <a:rPr lang="en-US" sz="2000" b="1" dirty="0"/>
              <a:t>𝟡</a:t>
            </a:r>
          </a:p>
        </p:txBody>
      </p:sp>
      <p:pic>
        <p:nvPicPr>
          <p:cNvPr id="27" name="Picture 26" descr="servers.png">
            <a:extLst>
              <a:ext uri="{FF2B5EF4-FFF2-40B4-BE49-F238E27FC236}">
                <a16:creationId xmlns:a16="http://schemas.microsoft.com/office/drawing/2014/main" id="{8122F29A-72C8-4649-A3BA-8A82E8988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2069" y="2097713"/>
            <a:ext cx="1146700" cy="2037470"/>
          </a:xfrm>
          <a:prstGeom prst="rect">
            <a:avLst/>
          </a:prstGeom>
        </p:spPr>
      </p:pic>
      <p:pic>
        <p:nvPicPr>
          <p:cNvPr id="28" name="Google Shape;150;p17">
            <a:extLst>
              <a:ext uri="{FF2B5EF4-FFF2-40B4-BE49-F238E27FC236}">
                <a16:creationId xmlns:a16="http://schemas.microsoft.com/office/drawing/2014/main" id="{2957BD0B-FA99-7541-A6E0-D22189685B18}"/>
              </a:ext>
            </a:extLst>
          </p:cNvPr>
          <p:cNvPicPr preferRelativeResize="0"/>
          <p:nvPr/>
        </p:nvPicPr>
        <p:blipFill>
          <a:blip r:embed="rId7">
            <a:alphaModFix/>
          </a:blip>
          <a:stretch>
            <a:fillRect/>
          </a:stretch>
        </p:blipFill>
        <p:spPr>
          <a:xfrm>
            <a:off x="1883922" y="5444246"/>
            <a:ext cx="752813" cy="744343"/>
          </a:xfrm>
          <a:prstGeom prst="rect">
            <a:avLst/>
          </a:prstGeom>
          <a:noFill/>
          <a:ln>
            <a:noFill/>
          </a:ln>
        </p:spPr>
      </p:pic>
      <p:cxnSp>
        <p:nvCxnSpPr>
          <p:cNvPr id="29" name="Straight Arrow Connector 28">
            <a:extLst>
              <a:ext uri="{FF2B5EF4-FFF2-40B4-BE49-F238E27FC236}">
                <a16:creationId xmlns:a16="http://schemas.microsoft.com/office/drawing/2014/main" id="{B3A1CA52-1217-2F48-BEB5-8C980D02C2BE}"/>
              </a:ext>
            </a:extLst>
          </p:cNvPr>
          <p:cNvCxnSpPr>
            <a:cxnSpLocks/>
          </p:cNvCxnSpPr>
          <p:nvPr/>
        </p:nvCxnSpPr>
        <p:spPr>
          <a:xfrm>
            <a:off x="2276272" y="4182893"/>
            <a:ext cx="0" cy="1070043"/>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10B52839-2612-CB44-AB1B-25A11C5EADDF}"/>
              </a:ext>
            </a:extLst>
          </p:cNvPr>
          <p:cNvSpPr txBox="1"/>
          <p:nvPr/>
        </p:nvSpPr>
        <p:spPr>
          <a:xfrm>
            <a:off x="8774346" y="2759413"/>
            <a:ext cx="953312" cy="400110"/>
          </a:xfrm>
          <a:prstGeom prst="rect">
            <a:avLst/>
          </a:prstGeom>
          <a:noFill/>
        </p:spPr>
        <p:txBody>
          <a:bodyPr wrap="square" rtlCol="0">
            <a:spAutoFit/>
          </a:bodyPr>
          <a:lstStyle/>
          <a:p>
            <a:r>
              <a:rPr lang="en-US" sz="2000" dirty="0"/>
              <a:t>[4, 5]</a:t>
            </a:r>
          </a:p>
        </p:txBody>
      </p:sp>
      <p:sp>
        <p:nvSpPr>
          <p:cNvPr id="31" name="TextBox 30">
            <a:extLst>
              <a:ext uri="{FF2B5EF4-FFF2-40B4-BE49-F238E27FC236}">
                <a16:creationId xmlns:a16="http://schemas.microsoft.com/office/drawing/2014/main" id="{935C11F9-90FC-5E42-9837-514443F5FC71}"/>
              </a:ext>
            </a:extLst>
          </p:cNvPr>
          <p:cNvSpPr txBox="1"/>
          <p:nvPr/>
        </p:nvSpPr>
        <p:spPr>
          <a:xfrm>
            <a:off x="9957876" y="2759413"/>
            <a:ext cx="1540215" cy="400110"/>
          </a:xfrm>
          <a:prstGeom prst="rect">
            <a:avLst/>
          </a:prstGeom>
          <a:noFill/>
        </p:spPr>
        <p:txBody>
          <a:bodyPr wrap="square" rtlCol="0">
            <a:spAutoFit/>
          </a:bodyPr>
          <a:lstStyle/>
          <a:p>
            <a:r>
              <a:rPr lang="en-US" sz="2000" dirty="0"/>
              <a:t>[-1, 10]</a:t>
            </a:r>
          </a:p>
        </p:txBody>
      </p:sp>
      <p:sp>
        <p:nvSpPr>
          <p:cNvPr id="32" name="TextBox 31">
            <a:extLst>
              <a:ext uri="{FF2B5EF4-FFF2-40B4-BE49-F238E27FC236}">
                <a16:creationId xmlns:a16="http://schemas.microsoft.com/office/drawing/2014/main" id="{DBB564A5-F030-4749-B465-34CFE6EFE5EB}"/>
              </a:ext>
            </a:extLst>
          </p:cNvPr>
          <p:cNvSpPr txBox="1"/>
          <p:nvPr/>
        </p:nvSpPr>
        <p:spPr>
          <a:xfrm>
            <a:off x="9546073" y="2759413"/>
            <a:ext cx="762002" cy="400110"/>
          </a:xfrm>
          <a:prstGeom prst="rect">
            <a:avLst/>
          </a:prstGeom>
          <a:noFill/>
        </p:spPr>
        <p:txBody>
          <a:bodyPr wrap="square" rtlCol="0">
            <a:spAutoFit/>
          </a:bodyPr>
          <a:lstStyle/>
          <a:p>
            <a:r>
              <a:rPr lang="en-US" sz="2000" b="1" dirty="0"/>
              <a:t>…</a:t>
            </a:r>
          </a:p>
        </p:txBody>
      </p:sp>
      <p:sp>
        <p:nvSpPr>
          <p:cNvPr id="33" name="TextBox 32">
            <a:extLst>
              <a:ext uri="{FF2B5EF4-FFF2-40B4-BE49-F238E27FC236}">
                <a16:creationId xmlns:a16="http://schemas.microsoft.com/office/drawing/2014/main" id="{24058948-7B15-8C41-842B-8C296E31439C}"/>
              </a:ext>
            </a:extLst>
          </p:cNvPr>
          <p:cNvSpPr txBox="1"/>
          <p:nvPr/>
        </p:nvSpPr>
        <p:spPr>
          <a:xfrm>
            <a:off x="7950736" y="2759413"/>
            <a:ext cx="1115441" cy="400110"/>
          </a:xfrm>
          <a:prstGeom prst="rect">
            <a:avLst/>
          </a:prstGeom>
          <a:noFill/>
        </p:spPr>
        <p:txBody>
          <a:bodyPr wrap="square" rtlCol="0">
            <a:spAutoFit/>
          </a:bodyPr>
          <a:lstStyle/>
          <a:p>
            <a:r>
              <a:rPr lang="en-US" sz="2000" dirty="0"/>
              <a:t>[1, 10]</a:t>
            </a:r>
          </a:p>
        </p:txBody>
      </p:sp>
      <p:sp>
        <p:nvSpPr>
          <p:cNvPr id="34" name="TextBox 33">
            <a:extLst>
              <a:ext uri="{FF2B5EF4-FFF2-40B4-BE49-F238E27FC236}">
                <a16:creationId xmlns:a16="http://schemas.microsoft.com/office/drawing/2014/main" id="{A751693D-BEB5-A348-B788-0AF15BE254ED}"/>
              </a:ext>
            </a:extLst>
          </p:cNvPr>
          <p:cNvSpPr txBox="1"/>
          <p:nvPr/>
        </p:nvSpPr>
        <p:spPr>
          <a:xfrm>
            <a:off x="8615461" y="4254230"/>
            <a:ext cx="781458" cy="400110"/>
          </a:xfrm>
          <a:prstGeom prst="rect">
            <a:avLst/>
          </a:prstGeom>
          <a:noFill/>
        </p:spPr>
        <p:txBody>
          <a:bodyPr wrap="square" rtlCol="0">
            <a:spAutoFit/>
          </a:bodyPr>
          <a:lstStyle/>
          <a:p>
            <a:r>
              <a:rPr lang="en-US" sz="2000" dirty="0"/>
              <a:t>[1, 7]</a:t>
            </a:r>
          </a:p>
        </p:txBody>
      </p:sp>
      <p:sp>
        <p:nvSpPr>
          <p:cNvPr id="37" name="TextBox 36">
            <a:extLst>
              <a:ext uri="{FF2B5EF4-FFF2-40B4-BE49-F238E27FC236}">
                <a16:creationId xmlns:a16="http://schemas.microsoft.com/office/drawing/2014/main" id="{5D9F3C64-E2CB-6647-9EDC-D059B67DDFD5}"/>
              </a:ext>
            </a:extLst>
          </p:cNvPr>
          <p:cNvSpPr txBox="1"/>
          <p:nvPr/>
        </p:nvSpPr>
        <p:spPr>
          <a:xfrm>
            <a:off x="9328820" y="4254230"/>
            <a:ext cx="1157595" cy="400110"/>
          </a:xfrm>
          <a:prstGeom prst="rect">
            <a:avLst/>
          </a:prstGeom>
          <a:noFill/>
        </p:spPr>
        <p:txBody>
          <a:bodyPr wrap="square" rtlCol="0">
            <a:spAutoFit/>
          </a:bodyPr>
          <a:lstStyle/>
          <a:p>
            <a:r>
              <a:rPr lang="en-US" sz="2000" dirty="0"/>
              <a:t>[1, 10]</a:t>
            </a:r>
          </a:p>
        </p:txBody>
      </p:sp>
      <p:sp>
        <p:nvSpPr>
          <p:cNvPr id="38" name="TextBox 37">
            <a:extLst>
              <a:ext uri="{FF2B5EF4-FFF2-40B4-BE49-F238E27FC236}">
                <a16:creationId xmlns:a16="http://schemas.microsoft.com/office/drawing/2014/main" id="{95977E25-0C83-1648-84D0-EA6137FDE4EC}"/>
              </a:ext>
            </a:extLst>
          </p:cNvPr>
          <p:cNvSpPr txBox="1"/>
          <p:nvPr/>
        </p:nvSpPr>
        <p:spPr>
          <a:xfrm>
            <a:off x="8398210" y="5997368"/>
            <a:ext cx="862521" cy="400110"/>
          </a:xfrm>
          <a:prstGeom prst="rect">
            <a:avLst/>
          </a:prstGeom>
          <a:noFill/>
        </p:spPr>
        <p:txBody>
          <a:bodyPr wrap="square" rtlCol="0">
            <a:spAutoFit/>
          </a:bodyPr>
          <a:lstStyle/>
          <a:p>
            <a:r>
              <a:rPr lang="en-US" sz="2000" dirty="0"/>
              <a:t>[6, 1]</a:t>
            </a:r>
          </a:p>
        </p:txBody>
      </p:sp>
      <p:sp>
        <p:nvSpPr>
          <p:cNvPr id="39" name="TextBox 38">
            <a:extLst>
              <a:ext uri="{FF2B5EF4-FFF2-40B4-BE49-F238E27FC236}">
                <a16:creationId xmlns:a16="http://schemas.microsoft.com/office/drawing/2014/main" id="{CD33A623-3B79-3348-92AF-0B9E3CF475C6}"/>
              </a:ext>
            </a:extLst>
          </p:cNvPr>
          <p:cNvSpPr txBox="1"/>
          <p:nvPr/>
        </p:nvSpPr>
        <p:spPr>
          <a:xfrm>
            <a:off x="9756839" y="5997368"/>
            <a:ext cx="1332692" cy="400110"/>
          </a:xfrm>
          <a:prstGeom prst="rect">
            <a:avLst/>
          </a:prstGeom>
          <a:noFill/>
        </p:spPr>
        <p:txBody>
          <a:bodyPr wrap="square" rtlCol="0">
            <a:spAutoFit/>
          </a:bodyPr>
          <a:lstStyle/>
          <a:p>
            <a:r>
              <a:rPr lang="en-US" sz="2000" dirty="0"/>
              <a:t>[-1, 10]</a:t>
            </a:r>
          </a:p>
        </p:txBody>
      </p:sp>
      <p:sp>
        <p:nvSpPr>
          <p:cNvPr id="40" name="TextBox 39">
            <a:extLst>
              <a:ext uri="{FF2B5EF4-FFF2-40B4-BE49-F238E27FC236}">
                <a16:creationId xmlns:a16="http://schemas.microsoft.com/office/drawing/2014/main" id="{A4F65D43-A5F9-444A-B724-21292F25EDA1}"/>
              </a:ext>
            </a:extLst>
          </p:cNvPr>
          <p:cNvSpPr txBox="1"/>
          <p:nvPr/>
        </p:nvSpPr>
        <p:spPr>
          <a:xfrm>
            <a:off x="9014292" y="5997368"/>
            <a:ext cx="1044105" cy="400110"/>
          </a:xfrm>
          <a:prstGeom prst="rect">
            <a:avLst/>
          </a:prstGeom>
          <a:noFill/>
        </p:spPr>
        <p:txBody>
          <a:bodyPr wrap="square" rtlCol="0">
            <a:spAutoFit/>
          </a:bodyPr>
          <a:lstStyle/>
          <a:p>
            <a:r>
              <a:rPr lang="en-US" sz="2000" dirty="0"/>
              <a:t>[1, 10]</a:t>
            </a:r>
          </a:p>
        </p:txBody>
      </p:sp>
      <p:sp>
        <p:nvSpPr>
          <p:cNvPr id="41" name="TextBox 40">
            <a:extLst>
              <a:ext uri="{FF2B5EF4-FFF2-40B4-BE49-F238E27FC236}">
                <a16:creationId xmlns:a16="http://schemas.microsoft.com/office/drawing/2014/main" id="{776C3ECE-2170-D541-88B1-F0A83DF03513}"/>
              </a:ext>
            </a:extLst>
          </p:cNvPr>
          <p:cNvSpPr txBox="1"/>
          <p:nvPr/>
        </p:nvSpPr>
        <p:spPr>
          <a:xfrm>
            <a:off x="350196" y="4293406"/>
            <a:ext cx="1721798" cy="1200329"/>
          </a:xfrm>
          <a:prstGeom prst="rect">
            <a:avLst/>
          </a:prstGeom>
          <a:noFill/>
        </p:spPr>
        <p:txBody>
          <a:bodyPr wrap="square" rtlCol="0">
            <a:spAutoFit/>
          </a:bodyPr>
          <a:lstStyle/>
          <a:p>
            <a:r>
              <a:rPr lang="en-US" sz="2400" b="1" dirty="0"/>
              <a:t>Sample according to 𝞼</a:t>
            </a:r>
            <a:r>
              <a:rPr lang="en-US" sz="2400" b="1" baseline="30000" dirty="0"/>
              <a:t>*</a:t>
            </a:r>
            <a:endParaRPr lang="en-US" sz="2400" b="1" dirty="0"/>
          </a:p>
        </p:txBody>
      </p:sp>
      <p:cxnSp>
        <p:nvCxnSpPr>
          <p:cNvPr id="42" name="Straight Arrow Connector 41">
            <a:extLst>
              <a:ext uri="{FF2B5EF4-FFF2-40B4-BE49-F238E27FC236}">
                <a16:creationId xmlns:a16="http://schemas.microsoft.com/office/drawing/2014/main" id="{A5F5D783-B694-D045-9FE7-A024C919EB7C}"/>
              </a:ext>
            </a:extLst>
          </p:cNvPr>
          <p:cNvCxnSpPr>
            <a:cxnSpLocks/>
          </p:cNvCxnSpPr>
          <p:nvPr/>
        </p:nvCxnSpPr>
        <p:spPr>
          <a:xfrm flipV="1">
            <a:off x="2684834" y="2782111"/>
            <a:ext cx="4902740" cy="2859932"/>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119CEB36-A57F-4D40-9936-D9E8CC5E54C2}"/>
              </a:ext>
            </a:extLst>
          </p:cNvPr>
          <p:cNvCxnSpPr>
            <a:cxnSpLocks/>
          </p:cNvCxnSpPr>
          <p:nvPr/>
        </p:nvCxnSpPr>
        <p:spPr>
          <a:xfrm flipV="1">
            <a:off x="2684834" y="4027251"/>
            <a:ext cx="4805464" cy="1750980"/>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C6C91FAD-D67F-154D-91FE-44C9966C6226}"/>
              </a:ext>
            </a:extLst>
          </p:cNvPr>
          <p:cNvCxnSpPr>
            <a:cxnSpLocks/>
          </p:cNvCxnSpPr>
          <p:nvPr/>
        </p:nvCxnSpPr>
        <p:spPr>
          <a:xfrm flipV="1">
            <a:off x="2723745" y="5739319"/>
            <a:ext cx="4766553" cy="214009"/>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24EAB9A0-C805-F44A-BA95-2287A7235B4F}"/>
              </a:ext>
            </a:extLst>
          </p:cNvPr>
          <p:cNvSpPr txBox="1"/>
          <p:nvPr/>
        </p:nvSpPr>
        <p:spPr>
          <a:xfrm>
            <a:off x="3072384" y="1787037"/>
            <a:ext cx="3742943" cy="2246769"/>
          </a:xfrm>
          <a:prstGeom prst="rect">
            <a:avLst/>
          </a:prstGeom>
          <a:noFill/>
        </p:spPr>
        <p:txBody>
          <a:bodyPr wrap="square" rtlCol="0">
            <a:spAutoFit/>
          </a:bodyPr>
          <a:lstStyle/>
          <a:p>
            <a:pPr marL="457200" indent="-457200">
              <a:buFont typeface="+mj-lt"/>
              <a:buAutoNum type="arabicPeriod"/>
            </a:pPr>
            <a:r>
              <a:rPr lang="en-US" sz="2000" dirty="0"/>
              <a:t>Estimate individual payoffs when others act according to 𝞼</a:t>
            </a:r>
            <a:r>
              <a:rPr lang="en-US" sz="2000" baseline="30000" dirty="0"/>
              <a:t>*</a:t>
            </a:r>
            <a:endParaRPr lang="en-US" sz="2000" dirty="0"/>
          </a:p>
          <a:p>
            <a:pPr marL="457200" indent="-457200">
              <a:buFont typeface="+mj-lt"/>
              <a:buAutoNum type="arabicPeriod"/>
            </a:pPr>
            <a:r>
              <a:rPr lang="en-US" sz="2000" dirty="0"/>
              <a:t>Use those as agent embeddings</a:t>
            </a:r>
          </a:p>
          <a:p>
            <a:pPr marL="457200" indent="-457200">
              <a:buFont typeface="+mj-lt"/>
              <a:buAutoNum type="arabicPeriod"/>
            </a:pPr>
            <a:r>
              <a:rPr lang="en-US" sz="2000" dirty="0"/>
              <a:t>Re-cluster based on embeddings</a:t>
            </a:r>
          </a:p>
        </p:txBody>
      </p:sp>
      <p:pic>
        <p:nvPicPr>
          <p:cNvPr id="52" name="Google Shape;143;p17" descr="Image result for person">
            <a:extLst>
              <a:ext uri="{FF2B5EF4-FFF2-40B4-BE49-F238E27FC236}">
                <a16:creationId xmlns:a16="http://schemas.microsoft.com/office/drawing/2014/main" id="{4D0BB800-C325-DE4F-98E7-3E3081D93B7A}"/>
              </a:ext>
            </a:extLst>
          </p:cNvPr>
          <p:cNvPicPr preferRelativeResize="0"/>
          <p:nvPr/>
        </p:nvPicPr>
        <p:blipFill rotWithShape="1">
          <a:blip r:embed="rId5">
            <a:alphaModFix/>
          </a:blip>
          <a:srcRect/>
          <a:stretch/>
        </p:blipFill>
        <p:spPr>
          <a:xfrm>
            <a:off x="8115603" y="1818462"/>
            <a:ext cx="809625" cy="949325"/>
          </a:xfrm>
          <a:prstGeom prst="rect">
            <a:avLst/>
          </a:prstGeom>
          <a:noFill/>
          <a:ln>
            <a:noFill/>
          </a:ln>
        </p:spPr>
      </p:pic>
      <p:pic>
        <p:nvPicPr>
          <p:cNvPr id="53" name="Google Shape;144;p17" descr="Image result for person">
            <a:extLst>
              <a:ext uri="{FF2B5EF4-FFF2-40B4-BE49-F238E27FC236}">
                <a16:creationId xmlns:a16="http://schemas.microsoft.com/office/drawing/2014/main" id="{B4DBF6C5-10C6-1249-9423-DB7E7864BD38}"/>
              </a:ext>
            </a:extLst>
          </p:cNvPr>
          <p:cNvPicPr preferRelativeResize="0"/>
          <p:nvPr/>
        </p:nvPicPr>
        <p:blipFill rotWithShape="1">
          <a:blip r:embed="rId3">
            <a:alphaModFix/>
          </a:blip>
          <a:srcRect/>
          <a:stretch/>
        </p:blipFill>
        <p:spPr>
          <a:xfrm>
            <a:off x="8376021" y="1846705"/>
            <a:ext cx="809625" cy="949325"/>
          </a:xfrm>
          <a:prstGeom prst="rect">
            <a:avLst/>
          </a:prstGeom>
          <a:noFill/>
          <a:ln>
            <a:noFill/>
          </a:ln>
        </p:spPr>
      </p:pic>
      <p:sp>
        <p:nvSpPr>
          <p:cNvPr id="54" name="TextBox 53">
            <a:extLst>
              <a:ext uri="{FF2B5EF4-FFF2-40B4-BE49-F238E27FC236}">
                <a16:creationId xmlns:a16="http://schemas.microsoft.com/office/drawing/2014/main" id="{30217FA7-305B-544F-8C26-DD41A9A6A799}"/>
              </a:ext>
            </a:extLst>
          </p:cNvPr>
          <p:cNvSpPr txBox="1"/>
          <p:nvPr/>
        </p:nvSpPr>
        <p:spPr>
          <a:xfrm>
            <a:off x="8307369" y="1804160"/>
            <a:ext cx="408561" cy="400110"/>
          </a:xfrm>
          <a:prstGeom prst="rect">
            <a:avLst/>
          </a:prstGeom>
          <a:noFill/>
        </p:spPr>
        <p:txBody>
          <a:bodyPr wrap="square" rtlCol="0">
            <a:spAutoFit/>
          </a:bodyPr>
          <a:lstStyle/>
          <a:p>
            <a:r>
              <a:rPr lang="en-US" sz="2000" b="1" dirty="0"/>
              <a:t>𝟘</a:t>
            </a:r>
          </a:p>
        </p:txBody>
      </p:sp>
      <p:sp>
        <p:nvSpPr>
          <p:cNvPr id="55" name="TextBox 54">
            <a:extLst>
              <a:ext uri="{FF2B5EF4-FFF2-40B4-BE49-F238E27FC236}">
                <a16:creationId xmlns:a16="http://schemas.microsoft.com/office/drawing/2014/main" id="{B4A60B2E-1214-504A-AFF2-C8F34F772174}"/>
              </a:ext>
            </a:extLst>
          </p:cNvPr>
          <p:cNvSpPr txBox="1"/>
          <p:nvPr/>
        </p:nvSpPr>
        <p:spPr>
          <a:xfrm>
            <a:off x="8595957" y="1800916"/>
            <a:ext cx="408561" cy="400110"/>
          </a:xfrm>
          <a:prstGeom prst="rect">
            <a:avLst/>
          </a:prstGeom>
          <a:noFill/>
        </p:spPr>
        <p:txBody>
          <a:bodyPr wrap="square" rtlCol="0">
            <a:spAutoFit/>
          </a:bodyPr>
          <a:lstStyle/>
          <a:p>
            <a:r>
              <a:rPr lang="en-US" sz="2000" b="1" dirty="0"/>
              <a:t>𝟙</a:t>
            </a:r>
          </a:p>
        </p:txBody>
      </p:sp>
      <p:pic>
        <p:nvPicPr>
          <p:cNvPr id="56" name="Google Shape;139;p17" descr="Image result for person">
            <a:extLst>
              <a:ext uri="{FF2B5EF4-FFF2-40B4-BE49-F238E27FC236}">
                <a16:creationId xmlns:a16="http://schemas.microsoft.com/office/drawing/2014/main" id="{BF9C3A8A-222B-FE42-96AC-AA8189D46425}"/>
              </a:ext>
            </a:extLst>
          </p:cNvPr>
          <p:cNvPicPr preferRelativeResize="0"/>
          <p:nvPr/>
        </p:nvPicPr>
        <p:blipFill rotWithShape="1">
          <a:blip r:embed="rId3">
            <a:alphaModFix/>
          </a:blip>
          <a:srcRect/>
          <a:stretch/>
        </p:blipFill>
        <p:spPr>
          <a:xfrm>
            <a:off x="8643174" y="3240956"/>
            <a:ext cx="809625" cy="949325"/>
          </a:xfrm>
          <a:prstGeom prst="rect">
            <a:avLst/>
          </a:prstGeom>
          <a:noFill/>
          <a:ln>
            <a:noFill/>
          </a:ln>
        </p:spPr>
      </p:pic>
      <p:pic>
        <p:nvPicPr>
          <p:cNvPr id="57" name="Google Shape;138;p17" descr="Image result for person">
            <a:extLst>
              <a:ext uri="{FF2B5EF4-FFF2-40B4-BE49-F238E27FC236}">
                <a16:creationId xmlns:a16="http://schemas.microsoft.com/office/drawing/2014/main" id="{1DEE9C34-5E00-334F-A2D3-5CAC14378014}"/>
              </a:ext>
            </a:extLst>
          </p:cNvPr>
          <p:cNvPicPr preferRelativeResize="0"/>
          <p:nvPr/>
        </p:nvPicPr>
        <p:blipFill rotWithShape="1">
          <a:blip r:embed="rId4">
            <a:alphaModFix/>
          </a:blip>
          <a:srcRect/>
          <a:stretch/>
        </p:blipFill>
        <p:spPr>
          <a:xfrm>
            <a:off x="8392506" y="4772693"/>
            <a:ext cx="809625" cy="949325"/>
          </a:xfrm>
          <a:prstGeom prst="rect">
            <a:avLst/>
          </a:prstGeom>
          <a:noFill/>
          <a:ln>
            <a:noFill/>
          </a:ln>
        </p:spPr>
      </p:pic>
      <p:pic>
        <p:nvPicPr>
          <p:cNvPr id="58" name="Google Shape;141;p17" descr="Image result for person">
            <a:extLst>
              <a:ext uri="{FF2B5EF4-FFF2-40B4-BE49-F238E27FC236}">
                <a16:creationId xmlns:a16="http://schemas.microsoft.com/office/drawing/2014/main" id="{65DFED1E-FC00-A946-AEA4-42C93A41E252}"/>
              </a:ext>
            </a:extLst>
          </p:cNvPr>
          <p:cNvPicPr preferRelativeResize="0"/>
          <p:nvPr/>
        </p:nvPicPr>
        <p:blipFill rotWithShape="1">
          <a:blip r:embed="rId4">
            <a:alphaModFix/>
          </a:blip>
          <a:srcRect/>
          <a:stretch/>
        </p:blipFill>
        <p:spPr>
          <a:xfrm>
            <a:off x="8723587" y="1837325"/>
            <a:ext cx="809625" cy="949325"/>
          </a:xfrm>
          <a:prstGeom prst="rect">
            <a:avLst/>
          </a:prstGeom>
          <a:noFill/>
          <a:ln>
            <a:noFill/>
          </a:ln>
        </p:spPr>
      </p:pic>
      <p:sp>
        <p:nvSpPr>
          <p:cNvPr id="59" name="TextBox 58">
            <a:extLst>
              <a:ext uri="{FF2B5EF4-FFF2-40B4-BE49-F238E27FC236}">
                <a16:creationId xmlns:a16="http://schemas.microsoft.com/office/drawing/2014/main" id="{4078DA1D-9260-2945-9D44-4342BB7EB61B}"/>
              </a:ext>
            </a:extLst>
          </p:cNvPr>
          <p:cNvSpPr txBox="1"/>
          <p:nvPr/>
        </p:nvSpPr>
        <p:spPr>
          <a:xfrm>
            <a:off x="8923455" y="1797674"/>
            <a:ext cx="408561" cy="400110"/>
          </a:xfrm>
          <a:prstGeom prst="rect">
            <a:avLst/>
          </a:prstGeom>
          <a:noFill/>
        </p:spPr>
        <p:txBody>
          <a:bodyPr wrap="square" rtlCol="0">
            <a:spAutoFit/>
          </a:bodyPr>
          <a:lstStyle/>
          <a:p>
            <a:r>
              <a:rPr lang="en-US" sz="2000" b="1" dirty="0"/>
              <a:t>𝟚</a:t>
            </a:r>
          </a:p>
        </p:txBody>
      </p:sp>
      <p:pic>
        <p:nvPicPr>
          <p:cNvPr id="60" name="Google Shape;145;p17" descr="Image result for person">
            <a:extLst>
              <a:ext uri="{FF2B5EF4-FFF2-40B4-BE49-F238E27FC236}">
                <a16:creationId xmlns:a16="http://schemas.microsoft.com/office/drawing/2014/main" id="{D096C5D8-9B5B-0441-9967-33850F26B9CC}"/>
              </a:ext>
            </a:extLst>
          </p:cNvPr>
          <p:cNvPicPr preferRelativeResize="0"/>
          <p:nvPr/>
        </p:nvPicPr>
        <p:blipFill rotWithShape="1">
          <a:blip r:embed="rId4">
            <a:alphaModFix/>
          </a:blip>
          <a:srcRect/>
          <a:stretch/>
        </p:blipFill>
        <p:spPr>
          <a:xfrm>
            <a:off x="9006090" y="1871120"/>
            <a:ext cx="809625" cy="949325"/>
          </a:xfrm>
          <a:prstGeom prst="rect">
            <a:avLst/>
          </a:prstGeom>
          <a:noFill/>
          <a:ln>
            <a:noFill/>
          </a:ln>
        </p:spPr>
      </p:pic>
      <p:sp>
        <p:nvSpPr>
          <p:cNvPr id="61" name="TextBox 60">
            <a:extLst>
              <a:ext uri="{FF2B5EF4-FFF2-40B4-BE49-F238E27FC236}">
                <a16:creationId xmlns:a16="http://schemas.microsoft.com/office/drawing/2014/main" id="{04926819-6055-6247-BD1A-76C1795BBB2B}"/>
              </a:ext>
            </a:extLst>
          </p:cNvPr>
          <p:cNvSpPr txBox="1"/>
          <p:nvPr/>
        </p:nvSpPr>
        <p:spPr>
          <a:xfrm>
            <a:off x="9231497" y="1833342"/>
            <a:ext cx="408561" cy="400110"/>
          </a:xfrm>
          <a:prstGeom prst="rect">
            <a:avLst/>
          </a:prstGeom>
          <a:noFill/>
        </p:spPr>
        <p:txBody>
          <a:bodyPr wrap="square" rtlCol="0">
            <a:spAutoFit/>
          </a:bodyPr>
          <a:lstStyle/>
          <a:p>
            <a:r>
              <a:rPr lang="en-US" sz="2000" b="1" dirty="0"/>
              <a:t>𝟛</a:t>
            </a:r>
          </a:p>
        </p:txBody>
      </p:sp>
      <p:pic>
        <p:nvPicPr>
          <p:cNvPr id="62" name="Google Shape;143;p17" descr="Image result for person">
            <a:extLst>
              <a:ext uri="{FF2B5EF4-FFF2-40B4-BE49-F238E27FC236}">
                <a16:creationId xmlns:a16="http://schemas.microsoft.com/office/drawing/2014/main" id="{655FC264-09BC-2442-B1A3-B920C6F0F3B8}"/>
              </a:ext>
            </a:extLst>
          </p:cNvPr>
          <p:cNvPicPr preferRelativeResize="0"/>
          <p:nvPr/>
        </p:nvPicPr>
        <p:blipFill rotWithShape="1">
          <a:blip r:embed="rId5">
            <a:alphaModFix/>
          </a:blip>
          <a:srcRect/>
          <a:stretch/>
        </p:blipFill>
        <p:spPr>
          <a:xfrm>
            <a:off x="9338046" y="1854130"/>
            <a:ext cx="809625" cy="949325"/>
          </a:xfrm>
          <a:prstGeom prst="rect">
            <a:avLst/>
          </a:prstGeom>
          <a:noFill/>
          <a:ln>
            <a:noFill/>
          </a:ln>
        </p:spPr>
      </p:pic>
      <p:sp>
        <p:nvSpPr>
          <p:cNvPr id="63" name="TextBox 62">
            <a:extLst>
              <a:ext uri="{FF2B5EF4-FFF2-40B4-BE49-F238E27FC236}">
                <a16:creationId xmlns:a16="http://schemas.microsoft.com/office/drawing/2014/main" id="{2DA0F29D-F8FE-5041-A78C-A821B4DF1521}"/>
              </a:ext>
            </a:extLst>
          </p:cNvPr>
          <p:cNvSpPr txBox="1"/>
          <p:nvPr/>
        </p:nvSpPr>
        <p:spPr>
          <a:xfrm>
            <a:off x="9575209" y="1846312"/>
            <a:ext cx="408561" cy="400110"/>
          </a:xfrm>
          <a:prstGeom prst="rect">
            <a:avLst/>
          </a:prstGeom>
          <a:noFill/>
        </p:spPr>
        <p:txBody>
          <a:bodyPr wrap="square" rtlCol="0">
            <a:spAutoFit/>
          </a:bodyPr>
          <a:lstStyle/>
          <a:p>
            <a:r>
              <a:rPr lang="en-US" sz="2000" b="1" dirty="0"/>
              <a:t>𝟜</a:t>
            </a:r>
          </a:p>
        </p:txBody>
      </p:sp>
      <p:sp>
        <p:nvSpPr>
          <p:cNvPr id="64" name="TextBox 63">
            <a:extLst>
              <a:ext uri="{FF2B5EF4-FFF2-40B4-BE49-F238E27FC236}">
                <a16:creationId xmlns:a16="http://schemas.microsoft.com/office/drawing/2014/main" id="{38F6B2C5-528B-9440-BAFF-BFD0F6F476F8}"/>
              </a:ext>
            </a:extLst>
          </p:cNvPr>
          <p:cNvSpPr txBox="1"/>
          <p:nvPr/>
        </p:nvSpPr>
        <p:spPr>
          <a:xfrm>
            <a:off x="8858603" y="3236070"/>
            <a:ext cx="408561" cy="400110"/>
          </a:xfrm>
          <a:prstGeom prst="rect">
            <a:avLst/>
          </a:prstGeom>
          <a:noFill/>
        </p:spPr>
        <p:txBody>
          <a:bodyPr wrap="square" rtlCol="0">
            <a:spAutoFit/>
          </a:bodyPr>
          <a:lstStyle/>
          <a:p>
            <a:r>
              <a:rPr lang="en-US" sz="2000" b="1" dirty="0"/>
              <a:t>𝟝</a:t>
            </a:r>
          </a:p>
        </p:txBody>
      </p:sp>
      <p:pic>
        <p:nvPicPr>
          <p:cNvPr id="65" name="Google Shape;142;p17" descr="Image result for person">
            <a:extLst>
              <a:ext uri="{FF2B5EF4-FFF2-40B4-BE49-F238E27FC236}">
                <a16:creationId xmlns:a16="http://schemas.microsoft.com/office/drawing/2014/main" id="{84D68906-83C7-524A-B38E-F5331B3C5F23}"/>
              </a:ext>
            </a:extLst>
          </p:cNvPr>
          <p:cNvPicPr preferRelativeResize="0"/>
          <p:nvPr/>
        </p:nvPicPr>
        <p:blipFill rotWithShape="1">
          <a:blip r:embed="rId5">
            <a:alphaModFix/>
          </a:blip>
          <a:srcRect/>
          <a:stretch/>
        </p:blipFill>
        <p:spPr>
          <a:xfrm>
            <a:off x="9012038" y="3231443"/>
            <a:ext cx="809625" cy="949325"/>
          </a:xfrm>
          <a:prstGeom prst="rect">
            <a:avLst/>
          </a:prstGeom>
          <a:noFill/>
          <a:ln>
            <a:noFill/>
          </a:ln>
        </p:spPr>
      </p:pic>
      <p:sp>
        <p:nvSpPr>
          <p:cNvPr id="66" name="TextBox 65">
            <a:extLst>
              <a:ext uri="{FF2B5EF4-FFF2-40B4-BE49-F238E27FC236}">
                <a16:creationId xmlns:a16="http://schemas.microsoft.com/office/drawing/2014/main" id="{52E8183B-4BB7-CA4A-9E2C-04395DFD10D7}"/>
              </a:ext>
            </a:extLst>
          </p:cNvPr>
          <p:cNvSpPr txBox="1"/>
          <p:nvPr/>
        </p:nvSpPr>
        <p:spPr>
          <a:xfrm>
            <a:off x="9205558" y="3232827"/>
            <a:ext cx="408561" cy="400110"/>
          </a:xfrm>
          <a:prstGeom prst="rect">
            <a:avLst/>
          </a:prstGeom>
          <a:noFill/>
        </p:spPr>
        <p:txBody>
          <a:bodyPr wrap="square" rtlCol="0">
            <a:spAutoFit/>
          </a:bodyPr>
          <a:lstStyle/>
          <a:p>
            <a:r>
              <a:rPr lang="en-US" sz="2000" b="1" dirty="0"/>
              <a:t>𝟞</a:t>
            </a:r>
          </a:p>
        </p:txBody>
      </p:sp>
      <p:sp>
        <p:nvSpPr>
          <p:cNvPr id="67" name="TextBox 66">
            <a:extLst>
              <a:ext uri="{FF2B5EF4-FFF2-40B4-BE49-F238E27FC236}">
                <a16:creationId xmlns:a16="http://schemas.microsoft.com/office/drawing/2014/main" id="{40100EEF-6704-F642-A437-8CDADFD70D19}"/>
              </a:ext>
            </a:extLst>
          </p:cNvPr>
          <p:cNvSpPr txBox="1"/>
          <p:nvPr/>
        </p:nvSpPr>
        <p:spPr>
          <a:xfrm>
            <a:off x="8582984" y="4750342"/>
            <a:ext cx="408561" cy="400110"/>
          </a:xfrm>
          <a:prstGeom prst="rect">
            <a:avLst/>
          </a:prstGeom>
          <a:noFill/>
        </p:spPr>
        <p:txBody>
          <a:bodyPr wrap="square" rtlCol="0">
            <a:spAutoFit/>
          </a:bodyPr>
          <a:lstStyle/>
          <a:p>
            <a:r>
              <a:rPr lang="en-US" sz="2000" b="1" dirty="0"/>
              <a:t>𝟟</a:t>
            </a:r>
          </a:p>
        </p:txBody>
      </p:sp>
      <p:pic>
        <p:nvPicPr>
          <p:cNvPr id="68" name="Google Shape;140;p17" descr="Image result for person">
            <a:extLst>
              <a:ext uri="{FF2B5EF4-FFF2-40B4-BE49-F238E27FC236}">
                <a16:creationId xmlns:a16="http://schemas.microsoft.com/office/drawing/2014/main" id="{37D2053F-E82C-6944-A598-62D4B5A32B44}"/>
              </a:ext>
            </a:extLst>
          </p:cNvPr>
          <p:cNvPicPr preferRelativeResize="0"/>
          <p:nvPr/>
        </p:nvPicPr>
        <p:blipFill rotWithShape="1">
          <a:blip r:embed="rId3">
            <a:alphaModFix/>
          </a:blip>
          <a:srcRect/>
          <a:stretch/>
        </p:blipFill>
        <p:spPr>
          <a:xfrm>
            <a:off x="8692752" y="4782614"/>
            <a:ext cx="809625" cy="949325"/>
          </a:xfrm>
          <a:prstGeom prst="rect">
            <a:avLst/>
          </a:prstGeom>
          <a:noFill/>
          <a:ln>
            <a:noFill/>
          </a:ln>
        </p:spPr>
      </p:pic>
      <p:sp>
        <p:nvSpPr>
          <p:cNvPr id="69" name="TextBox 68">
            <a:extLst>
              <a:ext uri="{FF2B5EF4-FFF2-40B4-BE49-F238E27FC236}">
                <a16:creationId xmlns:a16="http://schemas.microsoft.com/office/drawing/2014/main" id="{9E53344C-C6FC-3342-98CC-273A727CCAA8}"/>
              </a:ext>
            </a:extLst>
          </p:cNvPr>
          <p:cNvSpPr txBox="1"/>
          <p:nvPr/>
        </p:nvSpPr>
        <p:spPr>
          <a:xfrm>
            <a:off x="8894270" y="4750345"/>
            <a:ext cx="408561" cy="400110"/>
          </a:xfrm>
          <a:prstGeom prst="rect">
            <a:avLst/>
          </a:prstGeom>
          <a:noFill/>
        </p:spPr>
        <p:txBody>
          <a:bodyPr wrap="square" rtlCol="0">
            <a:spAutoFit/>
          </a:bodyPr>
          <a:lstStyle/>
          <a:p>
            <a:r>
              <a:rPr lang="en-US" sz="2000" b="1" dirty="0"/>
              <a:t>𝟠</a:t>
            </a:r>
          </a:p>
        </p:txBody>
      </p:sp>
      <p:pic>
        <p:nvPicPr>
          <p:cNvPr id="70" name="Google Shape;136;p17">
            <a:extLst>
              <a:ext uri="{FF2B5EF4-FFF2-40B4-BE49-F238E27FC236}">
                <a16:creationId xmlns:a16="http://schemas.microsoft.com/office/drawing/2014/main" id="{1CFB6340-0423-1041-9FEC-70B0A7F3F43B}"/>
              </a:ext>
            </a:extLst>
          </p:cNvPr>
          <p:cNvPicPr preferRelativeResize="0"/>
          <p:nvPr/>
        </p:nvPicPr>
        <p:blipFill rotWithShape="1">
          <a:blip r:embed="rId3">
            <a:alphaModFix/>
          </a:blip>
          <a:srcRect/>
          <a:stretch/>
        </p:blipFill>
        <p:spPr>
          <a:xfrm>
            <a:off x="9048583" y="4810427"/>
            <a:ext cx="809625" cy="949325"/>
          </a:xfrm>
          <a:prstGeom prst="rect">
            <a:avLst/>
          </a:prstGeom>
          <a:noFill/>
          <a:ln>
            <a:noFill/>
          </a:ln>
        </p:spPr>
      </p:pic>
      <p:sp>
        <p:nvSpPr>
          <p:cNvPr id="71" name="TextBox 70">
            <a:extLst>
              <a:ext uri="{FF2B5EF4-FFF2-40B4-BE49-F238E27FC236}">
                <a16:creationId xmlns:a16="http://schemas.microsoft.com/office/drawing/2014/main" id="{72AB7C26-27F1-7E44-9C51-7B63D9A81456}"/>
              </a:ext>
            </a:extLst>
          </p:cNvPr>
          <p:cNvSpPr txBox="1"/>
          <p:nvPr/>
        </p:nvSpPr>
        <p:spPr>
          <a:xfrm>
            <a:off x="9225011" y="4769798"/>
            <a:ext cx="408561" cy="400110"/>
          </a:xfrm>
          <a:prstGeom prst="rect">
            <a:avLst/>
          </a:prstGeom>
          <a:noFill/>
        </p:spPr>
        <p:txBody>
          <a:bodyPr wrap="square" rtlCol="0">
            <a:spAutoFit/>
          </a:bodyPr>
          <a:lstStyle/>
          <a:p>
            <a:r>
              <a:rPr lang="en-US" sz="2000" b="1" dirty="0"/>
              <a:t>𝟡</a:t>
            </a:r>
          </a:p>
        </p:txBody>
      </p:sp>
      <p:sp>
        <p:nvSpPr>
          <p:cNvPr id="5" name="Text Placeholder 4">
            <a:extLst>
              <a:ext uri="{FF2B5EF4-FFF2-40B4-BE49-F238E27FC236}">
                <a16:creationId xmlns:a16="http://schemas.microsoft.com/office/drawing/2014/main" id="{1F8E770B-47B9-D94C-881C-BF05A5CF8BD8}"/>
              </a:ext>
            </a:extLst>
          </p:cNvPr>
          <p:cNvSpPr>
            <a:spLocks noGrp="1"/>
          </p:cNvSpPr>
          <p:nvPr>
            <p:ph type="body" idx="1"/>
          </p:nvPr>
        </p:nvSpPr>
        <p:spPr>
          <a:xfrm>
            <a:off x="838200" y="3084575"/>
            <a:ext cx="10515600" cy="3092387"/>
          </a:xfrm>
        </p:spPr>
        <p:txBody>
          <a:bodyPr/>
          <a:lstStyle/>
          <a:p>
            <a:endParaRPr lang="en-US" dirty="0"/>
          </a:p>
        </p:txBody>
      </p:sp>
    </p:spTree>
    <p:extLst>
      <p:ext uri="{BB962C8B-B14F-4D97-AF65-F5344CB8AC3E}">
        <p14:creationId xmlns:p14="http://schemas.microsoft.com/office/powerpoint/2010/main" val="383286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7"/>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8"/>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20" grpId="0"/>
      <p:bldP spid="22" grpId="0"/>
      <p:bldP spid="24" grpId="0"/>
      <p:bldP spid="26" grpId="0"/>
      <p:bldP spid="30" grpId="0"/>
      <p:bldP spid="30" grpId="1"/>
      <p:bldP spid="31" grpId="0"/>
      <p:bldP spid="31" grpId="1"/>
      <p:bldP spid="32" grpId="0"/>
      <p:bldP spid="32" grpId="1"/>
      <p:bldP spid="33" grpId="0"/>
      <p:bldP spid="33" grpId="1"/>
      <p:bldP spid="34" grpId="0"/>
      <p:bldP spid="34" grpId="1"/>
      <p:bldP spid="37" grpId="0"/>
      <p:bldP spid="37" grpId="1"/>
      <p:bldP spid="38" grpId="0"/>
      <p:bldP spid="38" grpId="1"/>
      <p:bldP spid="39" grpId="0"/>
      <p:bldP spid="39" grpId="1"/>
      <p:bldP spid="40" grpId="0"/>
      <p:bldP spid="40" grpId="1"/>
      <p:bldP spid="41" grpId="0"/>
      <p:bldP spid="51" grpId="0"/>
      <p:bldP spid="54" grpId="0"/>
      <p:bldP spid="55" grpId="0"/>
      <p:bldP spid="59" grpId="0"/>
      <p:bldP spid="61" grpId="0"/>
      <p:bldP spid="63" grpId="0"/>
      <p:bldP spid="64" grpId="0"/>
      <p:bldP spid="66" grpId="0"/>
      <p:bldP spid="67" grpId="0"/>
      <p:bldP spid="69"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1569-2410-B34C-AA79-4F6F4F3BFC98}"/>
              </a:ext>
            </a:extLst>
          </p:cNvPr>
          <p:cNvSpPr>
            <a:spLocks noGrp="1"/>
          </p:cNvSpPr>
          <p:nvPr>
            <p:ph type="title"/>
          </p:nvPr>
        </p:nvSpPr>
        <p:spPr/>
        <p:txBody>
          <a:bodyPr/>
          <a:lstStyle/>
          <a:p>
            <a:r>
              <a:rPr lang="en-US" dirty="0"/>
              <a:t>Experiments for K-Roles</a:t>
            </a:r>
          </a:p>
        </p:txBody>
      </p:sp>
      <p:sp>
        <p:nvSpPr>
          <p:cNvPr id="3" name="Text Placeholder 2">
            <a:extLst>
              <a:ext uri="{FF2B5EF4-FFF2-40B4-BE49-F238E27FC236}">
                <a16:creationId xmlns:a16="http://schemas.microsoft.com/office/drawing/2014/main" id="{8ADE0A8B-9A49-C243-BACF-D06AE37E83BF}"/>
              </a:ext>
            </a:extLst>
          </p:cNvPr>
          <p:cNvSpPr>
            <a:spLocks noGrp="1"/>
          </p:cNvSpPr>
          <p:nvPr>
            <p:ph type="body" idx="1"/>
          </p:nvPr>
        </p:nvSpPr>
        <p:spPr/>
        <p:txBody>
          <a:bodyPr/>
          <a:lstStyle/>
          <a:p>
            <a:r>
              <a:rPr lang="en-US" dirty="0"/>
              <a:t>300-agents, 3-actions, 3-role symmetric game:</a:t>
            </a:r>
          </a:p>
        </p:txBody>
      </p:sp>
      <p:pic>
        <p:nvPicPr>
          <p:cNvPr id="5" name="Picture 4" descr="A screenshot of a map&#10;&#10;Description automatically generated">
            <a:extLst>
              <a:ext uri="{FF2B5EF4-FFF2-40B4-BE49-F238E27FC236}">
                <a16:creationId xmlns:a16="http://schemas.microsoft.com/office/drawing/2014/main" id="{790CB949-B34D-6C44-876E-27672EF76BEB}"/>
              </a:ext>
            </a:extLst>
          </p:cNvPr>
          <p:cNvPicPr>
            <a:picLocks noChangeAspect="1"/>
          </p:cNvPicPr>
          <p:nvPr/>
        </p:nvPicPr>
        <p:blipFill>
          <a:blip r:embed="rId3"/>
          <a:stretch>
            <a:fillRect/>
          </a:stretch>
        </p:blipFill>
        <p:spPr>
          <a:xfrm>
            <a:off x="-126897" y="2663687"/>
            <a:ext cx="12419118" cy="3912428"/>
          </a:xfrm>
          <a:prstGeom prst="rect">
            <a:avLst/>
          </a:prstGeom>
        </p:spPr>
      </p:pic>
    </p:spTree>
    <p:extLst>
      <p:ext uri="{BB962C8B-B14F-4D97-AF65-F5344CB8AC3E}">
        <p14:creationId xmlns:p14="http://schemas.microsoft.com/office/powerpoint/2010/main" val="386125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0924-E329-374C-8BA5-5373104420F1}"/>
              </a:ext>
            </a:extLst>
          </p:cNvPr>
          <p:cNvSpPr>
            <a:spLocks noGrp="1"/>
          </p:cNvSpPr>
          <p:nvPr>
            <p:ph type="title"/>
          </p:nvPr>
        </p:nvSpPr>
        <p:spPr/>
        <p:txBody>
          <a:bodyPr/>
          <a:lstStyle/>
          <a:p>
            <a:r>
              <a:rPr lang="en-US" dirty="0"/>
              <a:t>Succinct Games II – Games with </a:t>
            </a:r>
            <a:r>
              <a:rPr lang="en-US" i="1" dirty="0"/>
              <a:t>Sparsity</a:t>
            </a:r>
            <a:endParaRPr lang="en-US" dirty="0"/>
          </a:p>
        </p:txBody>
      </p:sp>
      <p:sp>
        <p:nvSpPr>
          <p:cNvPr id="3" name="Text Placeholder 2">
            <a:extLst>
              <a:ext uri="{FF2B5EF4-FFF2-40B4-BE49-F238E27FC236}">
                <a16:creationId xmlns:a16="http://schemas.microsoft.com/office/drawing/2014/main" id="{E00260F3-6A52-064F-B41D-61D686BF2CCE}"/>
              </a:ext>
            </a:extLst>
          </p:cNvPr>
          <p:cNvSpPr>
            <a:spLocks noGrp="1"/>
          </p:cNvSpPr>
          <p:nvPr>
            <p:ph type="body" idx="1"/>
          </p:nvPr>
        </p:nvSpPr>
        <p:spPr>
          <a:xfrm>
            <a:off x="838199" y="1825625"/>
            <a:ext cx="11353801" cy="4351338"/>
          </a:xfrm>
        </p:spPr>
        <p:txBody>
          <a:bodyPr/>
          <a:lstStyle/>
          <a:p>
            <a:r>
              <a:rPr lang="en-US" dirty="0"/>
              <a:t>Graphical game [Kearns et al. 2001]: only my neighbors’ choices matter:     </a:t>
            </a:r>
            <a:r>
              <a:rPr lang="en-US" dirty="0" err="1"/>
              <a:t>u</a:t>
            </a:r>
            <a:r>
              <a:rPr lang="en-US" baseline="-25000" dirty="0" err="1"/>
              <a:t>i</a:t>
            </a:r>
            <a:r>
              <a:rPr lang="en-US" dirty="0"/>
              <a:t>(I vote left, other’s votes)=</a:t>
            </a:r>
            <a:r>
              <a:rPr lang="en-US" dirty="0" err="1"/>
              <a:t>u</a:t>
            </a:r>
            <a:r>
              <a:rPr lang="en-US" baseline="-25000" dirty="0" err="1"/>
              <a:t>i</a:t>
            </a:r>
            <a:r>
              <a:rPr lang="en-US" dirty="0"/>
              <a:t>(left, my neighbors’ votes)</a:t>
            </a:r>
          </a:p>
          <a:p>
            <a:r>
              <a:rPr lang="en-US" dirty="0"/>
              <a:t>Exist an underlying graphical model describing interaction structure: each agent is an node</a:t>
            </a:r>
          </a:p>
          <a:p>
            <a:endParaRPr lang="en-US" dirty="0"/>
          </a:p>
          <a:p>
            <a:pPr>
              <a:buFont typeface="Symbol" pitchFamily="2" charset="2"/>
              <a:buChar char="Þ"/>
            </a:pPr>
            <a:r>
              <a:rPr lang="en-US" dirty="0"/>
              <a:t>The game is represented by a ”coarsened” game matrix</a:t>
            </a:r>
          </a:p>
          <a:p>
            <a:endParaRPr lang="en-US" dirty="0"/>
          </a:p>
        </p:txBody>
      </p:sp>
    </p:spTree>
    <p:extLst>
      <p:ext uri="{BB962C8B-B14F-4D97-AF65-F5344CB8AC3E}">
        <p14:creationId xmlns:p14="http://schemas.microsoft.com/office/powerpoint/2010/main" val="11154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BFDE-9AB5-764E-9C3B-4265B06098B5}"/>
              </a:ext>
            </a:extLst>
          </p:cNvPr>
          <p:cNvSpPr>
            <a:spLocks noGrp="1"/>
          </p:cNvSpPr>
          <p:nvPr>
            <p:ph type="title"/>
          </p:nvPr>
        </p:nvSpPr>
        <p:spPr/>
        <p:txBody>
          <a:bodyPr/>
          <a:lstStyle/>
          <a:p>
            <a:r>
              <a:rPr lang="en-US" dirty="0"/>
              <a:t>Greedy Graphical Game Learning: Learning Graphical Structure</a:t>
            </a:r>
          </a:p>
        </p:txBody>
      </p:sp>
      <p:sp>
        <p:nvSpPr>
          <p:cNvPr id="3" name="Text Placeholder 2">
            <a:extLst>
              <a:ext uri="{FF2B5EF4-FFF2-40B4-BE49-F238E27FC236}">
                <a16:creationId xmlns:a16="http://schemas.microsoft.com/office/drawing/2014/main" id="{8CD3301B-9472-7146-A9A5-798F51DCA727}"/>
              </a:ext>
            </a:extLst>
          </p:cNvPr>
          <p:cNvSpPr>
            <a:spLocks noGrp="1"/>
          </p:cNvSpPr>
          <p:nvPr>
            <p:ph type="body" idx="1"/>
          </p:nvPr>
        </p:nvSpPr>
        <p:spPr/>
        <p:txBody>
          <a:bodyPr/>
          <a:lstStyle/>
          <a:p>
            <a:r>
              <a:rPr lang="en-US" dirty="0"/>
              <a:t>Employing maximum neighborhood size 𝜅</a:t>
            </a:r>
          </a:p>
          <a:p>
            <a:endParaRPr lang="en-US" dirty="0"/>
          </a:p>
          <a:p>
            <a:r>
              <a:rPr lang="en-US"/>
              <a:t>First designing </a:t>
            </a:r>
            <a:r>
              <a:rPr lang="en-US" dirty="0"/>
              <a:t>a payoff training loss. Starting from a graph with no edge, we greedily add an edge that decreases loss the most</a:t>
            </a:r>
          </a:p>
          <a:p>
            <a:endParaRPr lang="en-US" dirty="0"/>
          </a:p>
          <a:p>
            <a:r>
              <a:rPr lang="en-US" dirty="0"/>
              <a:t>The approach is also analog to the score-based structure learning for Bayesian network</a:t>
            </a:r>
          </a:p>
          <a:p>
            <a:endParaRPr lang="en-US" dirty="0"/>
          </a:p>
          <a:p>
            <a:endParaRPr lang="en-US" dirty="0"/>
          </a:p>
          <a:p>
            <a:endParaRPr lang="en-US" dirty="0"/>
          </a:p>
        </p:txBody>
      </p:sp>
    </p:spTree>
    <p:extLst>
      <p:ext uri="{BB962C8B-B14F-4D97-AF65-F5344CB8AC3E}">
        <p14:creationId xmlns:p14="http://schemas.microsoft.com/office/powerpoint/2010/main" val="177877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FD2D-2BD3-944F-A85D-B62CB799E40C}"/>
              </a:ext>
            </a:extLst>
          </p:cNvPr>
          <p:cNvSpPr>
            <a:spLocks noGrp="1"/>
          </p:cNvSpPr>
          <p:nvPr>
            <p:ph type="title"/>
          </p:nvPr>
        </p:nvSpPr>
        <p:spPr/>
        <p:txBody>
          <a:bodyPr/>
          <a:lstStyle/>
          <a:p>
            <a:r>
              <a:rPr lang="en-US" dirty="0"/>
              <a:t>G3L</a:t>
            </a:r>
          </a:p>
        </p:txBody>
      </p:sp>
      <p:sp>
        <p:nvSpPr>
          <p:cNvPr id="3" name="Text Placeholder 2">
            <a:extLst>
              <a:ext uri="{FF2B5EF4-FFF2-40B4-BE49-F238E27FC236}">
                <a16:creationId xmlns:a16="http://schemas.microsoft.com/office/drawing/2014/main" id="{51A82647-AB2E-7846-9882-D5F17A03FCF3}"/>
              </a:ext>
            </a:extLst>
          </p:cNvPr>
          <p:cNvSpPr>
            <a:spLocks noGrp="1"/>
          </p:cNvSpPr>
          <p:nvPr>
            <p:ph type="body" idx="1"/>
          </p:nvPr>
        </p:nvSpPr>
        <p:spPr/>
        <p:txBody>
          <a:bodyPr/>
          <a:lstStyle/>
          <a:p>
            <a:r>
              <a:rPr lang="en-US" dirty="0"/>
              <a:t>N=5, 𝜅=3, for one agent:</a:t>
            </a:r>
          </a:p>
        </p:txBody>
      </p:sp>
      <p:pic>
        <p:nvPicPr>
          <p:cNvPr id="4" name="Google Shape;120;p16" descr="Image result for person">
            <a:extLst>
              <a:ext uri="{FF2B5EF4-FFF2-40B4-BE49-F238E27FC236}">
                <a16:creationId xmlns:a16="http://schemas.microsoft.com/office/drawing/2014/main" id="{CFA92C35-938D-564D-8376-17C2E24DD0D0}"/>
              </a:ext>
            </a:extLst>
          </p:cNvPr>
          <p:cNvPicPr preferRelativeResize="0"/>
          <p:nvPr/>
        </p:nvPicPr>
        <p:blipFill rotWithShape="1">
          <a:blip r:embed="rId3">
            <a:alphaModFix/>
          </a:blip>
          <a:srcRect/>
          <a:stretch/>
        </p:blipFill>
        <p:spPr>
          <a:xfrm>
            <a:off x="2423680" y="2904320"/>
            <a:ext cx="809625" cy="949325"/>
          </a:xfrm>
          <a:prstGeom prst="rect">
            <a:avLst/>
          </a:prstGeom>
          <a:noFill/>
          <a:ln>
            <a:noFill/>
          </a:ln>
        </p:spPr>
      </p:pic>
      <p:pic>
        <p:nvPicPr>
          <p:cNvPr id="5" name="Google Shape;121;p16" descr="Image result for person">
            <a:extLst>
              <a:ext uri="{FF2B5EF4-FFF2-40B4-BE49-F238E27FC236}">
                <a16:creationId xmlns:a16="http://schemas.microsoft.com/office/drawing/2014/main" id="{4D4B40B2-45B8-AA40-BB86-FAC88EB24A71}"/>
              </a:ext>
            </a:extLst>
          </p:cNvPr>
          <p:cNvPicPr preferRelativeResize="0"/>
          <p:nvPr/>
        </p:nvPicPr>
        <p:blipFill rotWithShape="1">
          <a:blip r:embed="rId3">
            <a:alphaModFix/>
          </a:blip>
          <a:srcRect/>
          <a:stretch/>
        </p:blipFill>
        <p:spPr>
          <a:xfrm>
            <a:off x="2422101" y="5275918"/>
            <a:ext cx="809625" cy="949325"/>
          </a:xfrm>
          <a:prstGeom prst="rect">
            <a:avLst/>
          </a:prstGeom>
          <a:noFill/>
          <a:ln>
            <a:noFill/>
          </a:ln>
        </p:spPr>
      </p:pic>
      <p:pic>
        <p:nvPicPr>
          <p:cNvPr id="6" name="Google Shape;122;p16" descr="Image result for person">
            <a:extLst>
              <a:ext uri="{FF2B5EF4-FFF2-40B4-BE49-F238E27FC236}">
                <a16:creationId xmlns:a16="http://schemas.microsoft.com/office/drawing/2014/main" id="{DF022E97-CC1F-1943-874B-CF096A4D4572}"/>
              </a:ext>
            </a:extLst>
          </p:cNvPr>
          <p:cNvPicPr preferRelativeResize="0"/>
          <p:nvPr/>
        </p:nvPicPr>
        <p:blipFill rotWithShape="1">
          <a:blip r:embed="rId3">
            <a:alphaModFix/>
          </a:blip>
          <a:srcRect/>
          <a:stretch/>
        </p:blipFill>
        <p:spPr>
          <a:xfrm>
            <a:off x="7667919" y="5306113"/>
            <a:ext cx="809625" cy="949325"/>
          </a:xfrm>
          <a:prstGeom prst="rect">
            <a:avLst/>
          </a:prstGeom>
          <a:noFill/>
          <a:ln>
            <a:noFill/>
          </a:ln>
        </p:spPr>
      </p:pic>
      <p:pic>
        <p:nvPicPr>
          <p:cNvPr id="10" name="Google Shape;126;p16" descr="Image result for person">
            <a:extLst>
              <a:ext uri="{FF2B5EF4-FFF2-40B4-BE49-F238E27FC236}">
                <a16:creationId xmlns:a16="http://schemas.microsoft.com/office/drawing/2014/main" id="{EAF17754-DFC3-6F4E-BE2C-12D99B33193C}"/>
              </a:ext>
            </a:extLst>
          </p:cNvPr>
          <p:cNvPicPr preferRelativeResize="0"/>
          <p:nvPr/>
        </p:nvPicPr>
        <p:blipFill rotWithShape="1">
          <a:blip r:embed="rId3">
            <a:alphaModFix/>
          </a:blip>
          <a:srcRect/>
          <a:stretch/>
        </p:blipFill>
        <p:spPr>
          <a:xfrm>
            <a:off x="7724657" y="2564274"/>
            <a:ext cx="809625" cy="949325"/>
          </a:xfrm>
          <a:prstGeom prst="rect">
            <a:avLst/>
          </a:prstGeom>
          <a:noFill/>
          <a:ln>
            <a:noFill/>
          </a:ln>
        </p:spPr>
      </p:pic>
      <p:pic>
        <p:nvPicPr>
          <p:cNvPr id="12" name="Google Shape;129;p16" descr="Image result for person">
            <a:extLst>
              <a:ext uri="{FF2B5EF4-FFF2-40B4-BE49-F238E27FC236}">
                <a16:creationId xmlns:a16="http://schemas.microsoft.com/office/drawing/2014/main" id="{A877DA5F-21EC-6747-8C74-CCFEE34BC3E6}"/>
              </a:ext>
            </a:extLst>
          </p:cNvPr>
          <p:cNvPicPr preferRelativeResize="0"/>
          <p:nvPr/>
        </p:nvPicPr>
        <p:blipFill rotWithShape="1">
          <a:blip r:embed="rId3">
            <a:alphaModFix/>
          </a:blip>
          <a:srcRect/>
          <a:stretch/>
        </p:blipFill>
        <p:spPr>
          <a:xfrm>
            <a:off x="5377302" y="4208645"/>
            <a:ext cx="809625" cy="949325"/>
          </a:xfrm>
          <a:prstGeom prst="rect">
            <a:avLst/>
          </a:prstGeom>
          <a:noFill/>
          <a:ln>
            <a:noFill/>
          </a:ln>
        </p:spPr>
      </p:pic>
      <p:cxnSp>
        <p:nvCxnSpPr>
          <p:cNvPr id="14" name="Straight Arrow Connector 13">
            <a:extLst>
              <a:ext uri="{FF2B5EF4-FFF2-40B4-BE49-F238E27FC236}">
                <a16:creationId xmlns:a16="http://schemas.microsoft.com/office/drawing/2014/main" id="{4E7E9D9C-9AA5-0E44-A62C-530C12A802FA}"/>
              </a:ext>
            </a:extLst>
          </p:cNvPr>
          <p:cNvCxnSpPr>
            <a:stCxn id="4" idx="3"/>
            <a:endCxn id="12" idx="1"/>
          </p:cNvCxnSpPr>
          <p:nvPr/>
        </p:nvCxnSpPr>
        <p:spPr>
          <a:xfrm>
            <a:off x="3233305" y="3378983"/>
            <a:ext cx="2143997" cy="130432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1C80701-2E53-124E-B1F6-A12B8D1536FC}"/>
              </a:ext>
            </a:extLst>
          </p:cNvPr>
          <p:cNvSpPr txBox="1"/>
          <p:nvPr/>
        </p:nvSpPr>
        <p:spPr>
          <a:xfrm>
            <a:off x="3432313" y="3220279"/>
            <a:ext cx="1516762" cy="307777"/>
          </a:xfrm>
          <a:prstGeom prst="rect">
            <a:avLst/>
          </a:prstGeom>
          <a:noFill/>
        </p:spPr>
        <p:txBody>
          <a:bodyPr wrap="none" rtlCol="0">
            <a:spAutoFit/>
          </a:bodyPr>
          <a:lstStyle/>
          <a:p>
            <a:r>
              <a:rPr lang="en-US" dirty="0"/>
              <a:t>Training Loss  -1</a:t>
            </a:r>
          </a:p>
        </p:txBody>
      </p:sp>
      <p:cxnSp>
        <p:nvCxnSpPr>
          <p:cNvPr id="16" name="Straight Arrow Connector 15">
            <a:extLst>
              <a:ext uri="{FF2B5EF4-FFF2-40B4-BE49-F238E27FC236}">
                <a16:creationId xmlns:a16="http://schemas.microsoft.com/office/drawing/2014/main" id="{0A667F0F-5F12-6845-A923-F2C13A5C318F}"/>
              </a:ext>
            </a:extLst>
          </p:cNvPr>
          <p:cNvCxnSpPr>
            <a:cxnSpLocks/>
            <a:stCxn id="5" idx="3"/>
            <a:endCxn id="12" idx="1"/>
          </p:cNvCxnSpPr>
          <p:nvPr/>
        </p:nvCxnSpPr>
        <p:spPr>
          <a:xfrm flipV="1">
            <a:off x="3231726" y="4683308"/>
            <a:ext cx="2145576" cy="106727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5EE3C3-B063-5C4A-B40D-B18F9BD28A38}"/>
              </a:ext>
            </a:extLst>
          </p:cNvPr>
          <p:cNvCxnSpPr>
            <a:cxnSpLocks/>
            <a:stCxn id="10" idx="1"/>
            <a:endCxn id="12" idx="3"/>
          </p:cNvCxnSpPr>
          <p:nvPr/>
        </p:nvCxnSpPr>
        <p:spPr>
          <a:xfrm flipH="1">
            <a:off x="6186927" y="3038937"/>
            <a:ext cx="1537730" cy="1644371"/>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BCD8FA-5130-1A4C-BE5D-335A111C2009}"/>
              </a:ext>
            </a:extLst>
          </p:cNvPr>
          <p:cNvCxnSpPr>
            <a:cxnSpLocks/>
            <a:stCxn id="6" idx="1"/>
            <a:endCxn id="12" idx="3"/>
          </p:cNvCxnSpPr>
          <p:nvPr/>
        </p:nvCxnSpPr>
        <p:spPr>
          <a:xfrm flipH="1" flipV="1">
            <a:off x="6186927" y="4683308"/>
            <a:ext cx="1480992" cy="1097468"/>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8401DCF-4EA7-A44A-9F92-E3EA12467804}"/>
              </a:ext>
            </a:extLst>
          </p:cNvPr>
          <p:cNvSpPr txBox="1"/>
          <p:nvPr/>
        </p:nvSpPr>
        <p:spPr>
          <a:xfrm>
            <a:off x="3518452" y="5585792"/>
            <a:ext cx="1616148" cy="307777"/>
          </a:xfrm>
          <a:prstGeom prst="rect">
            <a:avLst/>
          </a:prstGeom>
          <a:noFill/>
        </p:spPr>
        <p:txBody>
          <a:bodyPr wrap="none" rtlCol="0">
            <a:spAutoFit/>
          </a:bodyPr>
          <a:lstStyle/>
          <a:p>
            <a:r>
              <a:rPr lang="en-US" dirty="0"/>
              <a:t>Training Loss  -10</a:t>
            </a:r>
          </a:p>
        </p:txBody>
      </p:sp>
      <p:sp>
        <p:nvSpPr>
          <p:cNvPr id="26" name="TextBox 25">
            <a:extLst>
              <a:ext uri="{FF2B5EF4-FFF2-40B4-BE49-F238E27FC236}">
                <a16:creationId xmlns:a16="http://schemas.microsoft.com/office/drawing/2014/main" id="{AAF9D2D0-247C-AC40-9414-9D8DAB71360B}"/>
              </a:ext>
            </a:extLst>
          </p:cNvPr>
          <p:cNvSpPr txBox="1"/>
          <p:nvPr/>
        </p:nvSpPr>
        <p:spPr>
          <a:xfrm>
            <a:off x="5605669" y="2531166"/>
            <a:ext cx="1561646" cy="307777"/>
          </a:xfrm>
          <a:prstGeom prst="rect">
            <a:avLst/>
          </a:prstGeom>
          <a:noFill/>
        </p:spPr>
        <p:txBody>
          <a:bodyPr wrap="none" rtlCol="0">
            <a:spAutoFit/>
          </a:bodyPr>
          <a:lstStyle/>
          <a:p>
            <a:r>
              <a:rPr lang="en-US" dirty="0"/>
              <a:t>Training Loss  +1</a:t>
            </a:r>
          </a:p>
        </p:txBody>
      </p:sp>
      <p:sp>
        <p:nvSpPr>
          <p:cNvPr id="27" name="TextBox 26">
            <a:extLst>
              <a:ext uri="{FF2B5EF4-FFF2-40B4-BE49-F238E27FC236}">
                <a16:creationId xmlns:a16="http://schemas.microsoft.com/office/drawing/2014/main" id="{FA41F2E7-0F44-1647-929F-043FEA478661}"/>
              </a:ext>
            </a:extLst>
          </p:cNvPr>
          <p:cNvSpPr txBox="1"/>
          <p:nvPr/>
        </p:nvSpPr>
        <p:spPr>
          <a:xfrm>
            <a:off x="6990521" y="4830418"/>
            <a:ext cx="1516762" cy="307777"/>
          </a:xfrm>
          <a:prstGeom prst="rect">
            <a:avLst/>
          </a:prstGeom>
          <a:noFill/>
        </p:spPr>
        <p:txBody>
          <a:bodyPr wrap="none" rtlCol="0">
            <a:spAutoFit/>
          </a:bodyPr>
          <a:lstStyle/>
          <a:p>
            <a:r>
              <a:rPr lang="en-US" dirty="0"/>
              <a:t>Training Loss  -2</a:t>
            </a:r>
          </a:p>
        </p:txBody>
      </p:sp>
      <p:cxnSp>
        <p:nvCxnSpPr>
          <p:cNvPr id="29" name="Straight Arrow Connector 28">
            <a:extLst>
              <a:ext uri="{FF2B5EF4-FFF2-40B4-BE49-F238E27FC236}">
                <a16:creationId xmlns:a16="http://schemas.microsoft.com/office/drawing/2014/main" id="{BCC8082C-5F7F-264F-8F85-F3B91ADE447A}"/>
              </a:ext>
            </a:extLst>
          </p:cNvPr>
          <p:cNvCxnSpPr>
            <a:cxnSpLocks/>
            <a:stCxn id="5" idx="3"/>
            <a:endCxn id="12" idx="1"/>
          </p:cNvCxnSpPr>
          <p:nvPr/>
        </p:nvCxnSpPr>
        <p:spPr>
          <a:xfrm flipV="1">
            <a:off x="3231726" y="4683308"/>
            <a:ext cx="2145576" cy="1067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60E16C4-5865-064A-82E1-5848AA1F1219}"/>
              </a:ext>
            </a:extLst>
          </p:cNvPr>
          <p:cNvSpPr txBox="1"/>
          <p:nvPr/>
        </p:nvSpPr>
        <p:spPr>
          <a:xfrm>
            <a:off x="3498572" y="5592416"/>
            <a:ext cx="2464905" cy="307777"/>
          </a:xfrm>
          <a:prstGeom prst="rect">
            <a:avLst/>
          </a:prstGeom>
          <a:noFill/>
        </p:spPr>
        <p:txBody>
          <a:bodyPr wrap="square" rtlCol="0">
            <a:spAutoFit/>
          </a:bodyPr>
          <a:lstStyle/>
          <a:p>
            <a:r>
              <a:rPr lang="en-US" dirty="0"/>
              <a:t>Training Loss  +10</a:t>
            </a:r>
          </a:p>
        </p:txBody>
      </p:sp>
      <p:sp>
        <p:nvSpPr>
          <p:cNvPr id="33" name="TextBox 32">
            <a:extLst>
              <a:ext uri="{FF2B5EF4-FFF2-40B4-BE49-F238E27FC236}">
                <a16:creationId xmlns:a16="http://schemas.microsoft.com/office/drawing/2014/main" id="{8EB10EE6-331D-A049-BA37-A22167C64FDC}"/>
              </a:ext>
            </a:extLst>
          </p:cNvPr>
          <p:cNvSpPr txBox="1"/>
          <p:nvPr/>
        </p:nvSpPr>
        <p:spPr>
          <a:xfrm>
            <a:off x="3425685" y="3240156"/>
            <a:ext cx="2464905" cy="307777"/>
          </a:xfrm>
          <a:prstGeom prst="rect">
            <a:avLst/>
          </a:prstGeom>
          <a:noFill/>
        </p:spPr>
        <p:txBody>
          <a:bodyPr wrap="square" rtlCol="0">
            <a:spAutoFit/>
          </a:bodyPr>
          <a:lstStyle/>
          <a:p>
            <a:r>
              <a:rPr lang="en-US" dirty="0"/>
              <a:t>Training Loss  -5</a:t>
            </a:r>
          </a:p>
        </p:txBody>
      </p:sp>
      <p:sp>
        <p:nvSpPr>
          <p:cNvPr id="34" name="TextBox 33">
            <a:extLst>
              <a:ext uri="{FF2B5EF4-FFF2-40B4-BE49-F238E27FC236}">
                <a16:creationId xmlns:a16="http://schemas.microsoft.com/office/drawing/2014/main" id="{9935523B-DC79-9840-839A-A55370788702}"/>
              </a:ext>
            </a:extLst>
          </p:cNvPr>
          <p:cNvSpPr txBox="1"/>
          <p:nvPr/>
        </p:nvSpPr>
        <p:spPr>
          <a:xfrm>
            <a:off x="5764694" y="2663686"/>
            <a:ext cx="2464905" cy="307777"/>
          </a:xfrm>
          <a:prstGeom prst="rect">
            <a:avLst/>
          </a:prstGeom>
          <a:noFill/>
        </p:spPr>
        <p:txBody>
          <a:bodyPr wrap="square" rtlCol="0">
            <a:spAutoFit/>
          </a:bodyPr>
          <a:lstStyle/>
          <a:p>
            <a:r>
              <a:rPr lang="en-US" dirty="0"/>
              <a:t>Training Loss  -1</a:t>
            </a:r>
          </a:p>
        </p:txBody>
      </p:sp>
      <p:sp>
        <p:nvSpPr>
          <p:cNvPr id="35" name="TextBox 34">
            <a:extLst>
              <a:ext uri="{FF2B5EF4-FFF2-40B4-BE49-F238E27FC236}">
                <a16:creationId xmlns:a16="http://schemas.microsoft.com/office/drawing/2014/main" id="{763F001E-C9D3-E44E-8695-1BE779B698BF}"/>
              </a:ext>
            </a:extLst>
          </p:cNvPr>
          <p:cNvSpPr txBox="1"/>
          <p:nvPr/>
        </p:nvSpPr>
        <p:spPr>
          <a:xfrm>
            <a:off x="6977268" y="4856921"/>
            <a:ext cx="2464905" cy="307777"/>
          </a:xfrm>
          <a:prstGeom prst="rect">
            <a:avLst/>
          </a:prstGeom>
          <a:noFill/>
        </p:spPr>
        <p:txBody>
          <a:bodyPr wrap="square" rtlCol="0">
            <a:spAutoFit/>
          </a:bodyPr>
          <a:lstStyle/>
          <a:p>
            <a:r>
              <a:rPr lang="en-US" dirty="0"/>
              <a:t>Training Loss  -2</a:t>
            </a:r>
          </a:p>
        </p:txBody>
      </p:sp>
      <p:cxnSp>
        <p:nvCxnSpPr>
          <p:cNvPr id="39" name="Straight Arrow Connector 38">
            <a:extLst>
              <a:ext uri="{FF2B5EF4-FFF2-40B4-BE49-F238E27FC236}">
                <a16:creationId xmlns:a16="http://schemas.microsoft.com/office/drawing/2014/main" id="{86CD5926-21C0-474A-AEFC-3AFF2120C3CC}"/>
              </a:ext>
            </a:extLst>
          </p:cNvPr>
          <p:cNvCxnSpPr>
            <a:cxnSpLocks/>
            <a:stCxn id="4" idx="3"/>
            <a:endCxn id="12" idx="1"/>
          </p:cNvCxnSpPr>
          <p:nvPr/>
        </p:nvCxnSpPr>
        <p:spPr>
          <a:xfrm>
            <a:off x="3233305" y="3378983"/>
            <a:ext cx="2143997" cy="1304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B31C63C-36E9-F641-85DF-2E1D26AA2957}"/>
              </a:ext>
            </a:extLst>
          </p:cNvPr>
          <p:cNvSpPr txBox="1"/>
          <p:nvPr/>
        </p:nvSpPr>
        <p:spPr>
          <a:xfrm>
            <a:off x="5658679" y="2584174"/>
            <a:ext cx="2001079" cy="304800"/>
          </a:xfrm>
          <a:prstGeom prst="rect">
            <a:avLst/>
          </a:prstGeom>
          <a:noFill/>
        </p:spPr>
        <p:txBody>
          <a:bodyPr wrap="square" rtlCol="0">
            <a:spAutoFit/>
          </a:bodyPr>
          <a:lstStyle/>
          <a:p>
            <a:r>
              <a:rPr lang="en-US" dirty="0"/>
              <a:t>Training Loss  -7</a:t>
            </a:r>
          </a:p>
        </p:txBody>
      </p:sp>
      <p:sp>
        <p:nvSpPr>
          <p:cNvPr id="43" name="TextBox 42">
            <a:extLst>
              <a:ext uri="{FF2B5EF4-FFF2-40B4-BE49-F238E27FC236}">
                <a16:creationId xmlns:a16="http://schemas.microsoft.com/office/drawing/2014/main" id="{A2A4EA74-32D2-1040-A2B2-7AC4FBE3EFEB}"/>
              </a:ext>
            </a:extLst>
          </p:cNvPr>
          <p:cNvSpPr txBox="1"/>
          <p:nvPr/>
        </p:nvSpPr>
        <p:spPr>
          <a:xfrm>
            <a:off x="6964018" y="4856923"/>
            <a:ext cx="2001079" cy="304800"/>
          </a:xfrm>
          <a:prstGeom prst="rect">
            <a:avLst/>
          </a:prstGeom>
          <a:noFill/>
        </p:spPr>
        <p:txBody>
          <a:bodyPr wrap="square" rtlCol="0">
            <a:spAutoFit/>
          </a:bodyPr>
          <a:lstStyle/>
          <a:p>
            <a:r>
              <a:rPr lang="en-US" dirty="0"/>
              <a:t>Training Loss  -1</a:t>
            </a:r>
          </a:p>
        </p:txBody>
      </p:sp>
      <p:sp>
        <p:nvSpPr>
          <p:cNvPr id="44" name="TextBox 43">
            <a:extLst>
              <a:ext uri="{FF2B5EF4-FFF2-40B4-BE49-F238E27FC236}">
                <a16:creationId xmlns:a16="http://schemas.microsoft.com/office/drawing/2014/main" id="{1DBEF32B-9FE2-C24E-A797-3CCCE150272C}"/>
              </a:ext>
            </a:extLst>
          </p:cNvPr>
          <p:cNvSpPr txBox="1"/>
          <p:nvPr/>
        </p:nvSpPr>
        <p:spPr>
          <a:xfrm>
            <a:off x="3723861" y="5645426"/>
            <a:ext cx="2001079" cy="304800"/>
          </a:xfrm>
          <a:prstGeom prst="rect">
            <a:avLst/>
          </a:prstGeom>
          <a:noFill/>
        </p:spPr>
        <p:txBody>
          <a:bodyPr wrap="square" rtlCol="0">
            <a:spAutoFit/>
          </a:bodyPr>
          <a:lstStyle/>
          <a:p>
            <a:r>
              <a:rPr lang="en-US" dirty="0"/>
              <a:t>Training Loss  -1</a:t>
            </a:r>
          </a:p>
        </p:txBody>
      </p:sp>
      <p:sp>
        <p:nvSpPr>
          <p:cNvPr id="45" name="TextBox 44">
            <a:extLst>
              <a:ext uri="{FF2B5EF4-FFF2-40B4-BE49-F238E27FC236}">
                <a16:creationId xmlns:a16="http://schemas.microsoft.com/office/drawing/2014/main" id="{D47D25EB-A1CF-D249-82CA-6053BACD8465}"/>
              </a:ext>
            </a:extLst>
          </p:cNvPr>
          <p:cNvSpPr txBox="1"/>
          <p:nvPr/>
        </p:nvSpPr>
        <p:spPr>
          <a:xfrm>
            <a:off x="3624471" y="3253411"/>
            <a:ext cx="2206486" cy="307777"/>
          </a:xfrm>
          <a:prstGeom prst="rect">
            <a:avLst/>
          </a:prstGeom>
          <a:noFill/>
        </p:spPr>
        <p:txBody>
          <a:bodyPr wrap="square" rtlCol="0">
            <a:spAutoFit/>
          </a:bodyPr>
          <a:lstStyle/>
          <a:p>
            <a:r>
              <a:rPr lang="en-US" dirty="0"/>
              <a:t>Training Loss  +5</a:t>
            </a:r>
          </a:p>
        </p:txBody>
      </p:sp>
      <p:cxnSp>
        <p:nvCxnSpPr>
          <p:cNvPr id="47" name="Straight Arrow Connector 46">
            <a:extLst>
              <a:ext uri="{FF2B5EF4-FFF2-40B4-BE49-F238E27FC236}">
                <a16:creationId xmlns:a16="http://schemas.microsoft.com/office/drawing/2014/main" id="{3224A133-8378-4644-BCEF-1F971F3637FF}"/>
              </a:ext>
            </a:extLst>
          </p:cNvPr>
          <p:cNvCxnSpPr>
            <a:cxnSpLocks/>
            <a:stCxn id="10" idx="1"/>
            <a:endCxn id="12" idx="3"/>
          </p:cNvCxnSpPr>
          <p:nvPr/>
        </p:nvCxnSpPr>
        <p:spPr>
          <a:xfrm flipH="1">
            <a:off x="6186927" y="3038937"/>
            <a:ext cx="1537730" cy="1644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5B79B79-7F1B-1843-9597-8E642B5C0D37}"/>
              </a:ext>
            </a:extLst>
          </p:cNvPr>
          <p:cNvSpPr txBox="1"/>
          <p:nvPr/>
        </p:nvSpPr>
        <p:spPr>
          <a:xfrm>
            <a:off x="3723861" y="5645426"/>
            <a:ext cx="2146852" cy="307777"/>
          </a:xfrm>
          <a:prstGeom prst="rect">
            <a:avLst/>
          </a:prstGeom>
          <a:noFill/>
        </p:spPr>
        <p:txBody>
          <a:bodyPr wrap="square" rtlCol="0">
            <a:spAutoFit/>
          </a:bodyPr>
          <a:lstStyle/>
          <a:p>
            <a:r>
              <a:rPr lang="en-US" dirty="0"/>
              <a:t>Training Loss  -5 </a:t>
            </a:r>
          </a:p>
        </p:txBody>
      </p:sp>
      <p:sp>
        <p:nvSpPr>
          <p:cNvPr id="49" name="TextBox 48">
            <a:extLst>
              <a:ext uri="{FF2B5EF4-FFF2-40B4-BE49-F238E27FC236}">
                <a16:creationId xmlns:a16="http://schemas.microsoft.com/office/drawing/2014/main" id="{6E6A565C-3F8D-9F4A-9ACD-5BF9DAA11569}"/>
              </a:ext>
            </a:extLst>
          </p:cNvPr>
          <p:cNvSpPr txBox="1"/>
          <p:nvPr/>
        </p:nvSpPr>
        <p:spPr>
          <a:xfrm>
            <a:off x="5652052" y="2670313"/>
            <a:ext cx="2146852" cy="307777"/>
          </a:xfrm>
          <a:prstGeom prst="rect">
            <a:avLst/>
          </a:prstGeom>
          <a:noFill/>
        </p:spPr>
        <p:txBody>
          <a:bodyPr wrap="square" rtlCol="0">
            <a:spAutoFit/>
          </a:bodyPr>
          <a:lstStyle/>
          <a:p>
            <a:r>
              <a:rPr lang="en-US" dirty="0"/>
              <a:t>Training Loss  +7 </a:t>
            </a:r>
          </a:p>
        </p:txBody>
      </p:sp>
      <p:sp>
        <p:nvSpPr>
          <p:cNvPr id="50" name="TextBox 49">
            <a:extLst>
              <a:ext uri="{FF2B5EF4-FFF2-40B4-BE49-F238E27FC236}">
                <a16:creationId xmlns:a16="http://schemas.microsoft.com/office/drawing/2014/main" id="{00BB5730-9DFF-4D49-8930-302A641E4899}"/>
              </a:ext>
            </a:extLst>
          </p:cNvPr>
          <p:cNvSpPr txBox="1"/>
          <p:nvPr/>
        </p:nvSpPr>
        <p:spPr>
          <a:xfrm>
            <a:off x="3339547" y="3260035"/>
            <a:ext cx="2146852" cy="307777"/>
          </a:xfrm>
          <a:prstGeom prst="rect">
            <a:avLst/>
          </a:prstGeom>
          <a:noFill/>
        </p:spPr>
        <p:txBody>
          <a:bodyPr wrap="square" rtlCol="0">
            <a:spAutoFit/>
          </a:bodyPr>
          <a:lstStyle/>
          <a:p>
            <a:r>
              <a:rPr lang="en-US" dirty="0"/>
              <a:t>Training Loss  +1 </a:t>
            </a:r>
          </a:p>
        </p:txBody>
      </p:sp>
      <p:sp>
        <p:nvSpPr>
          <p:cNvPr id="51" name="TextBox 50">
            <a:extLst>
              <a:ext uri="{FF2B5EF4-FFF2-40B4-BE49-F238E27FC236}">
                <a16:creationId xmlns:a16="http://schemas.microsoft.com/office/drawing/2014/main" id="{3F851E5B-FDEE-754E-B6CA-CB1639A3B2B8}"/>
              </a:ext>
            </a:extLst>
          </p:cNvPr>
          <p:cNvSpPr txBox="1"/>
          <p:nvPr/>
        </p:nvSpPr>
        <p:spPr>
          <a:xfrm>
            <a:off x="7043530" y="4856921"/>
            <a:ext cx="2146852" cy="307777"/>
          </a:xfrm>
          <a:prstGeom prst="rect">
            <a:avLst/>
          </a:prstGeom>
          <a:noFill/>
        </p:spPr>
        <p:txBody>
          <a:bodyPr wrap="square" rtlCol="0">
            <a:spAutoFit/>
          </a:bodyPr>
          <a:lstStyle/>
          <a:p>
            <a:r>
              <a:rPr lang="en-US" dirty="0"/>
              <a:t>Training Loss  +2 </a:t>
            </a:r>
          </a:p>
        </p:txBody>
      </p:sp>
      <p:cxnSp>
        <p:nvCxnSpPr>
          <p:cNvPr id="53" name="Straight Arrow Connector 52">
            <a:extLst>
              <a:ext uri="{FF2B5EF4-FFF2-40B4-BE49-F238E27FC236}">
                <a16:creationId xmlns:a16="http://schemas.microsoft.com/office/drawing/2014/main" id="{EFD286B2-0F48-1644-A248-8F5D4BEF9543}"/>
              </a:ext>
            </a:extLst>
          </p:cNvPr>
          <p:cNvCxnSpPr>
            <a:cxnSpLocks/>
            <a:stCxn id="5" idx="3"/>
            <a:endCxn id="12" idx="1"/>
          </p:cNvCxnSpPr>
          <p:nvPr/>
        </p:nvCxnSpPr>
        <p:spPr>
          <a:xfrm flipV="1">
            <a:off x="3231726" y="4683308"/>
            <a:ext cx="2145576" cy="106727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C37C9B6-5370-A94D-83BC-71650F33B644}"/>
              </a:ext>
            </a:extLst>
          </p:cNvPr>
          <p:cNvSpPr txBox="1"/>
          <p:nvPr/>
        </p:nvSpPr>
        <p:spPr>
          <a:xfrm>
            <a:off x="3432313" y="3286538"/>
            <a:ext cx="2358887" cy="307777"/>
          </a:xfrm>
          <a:prstGeom prst="rect">
            <a:avLst/>
          </a:prstGeom>
          <a:noFill/>
        </p:spPr>
        <p:txBody>
          <a:bodyPr wrap="square" rtlCol="0">
            <a:spAutoFit/>
          </a:bodyPr>
          <a:lstStyle/>
          <a:p>
            <a:r>
              <a:rPr lang="en-US" dirty="0"/>
              <a:t>Training Loss  +2</a:t>
            </a:r>
          </a:p>
        </p:txBody>
      </p:sp>
      <p:sp>
        <p:nvSpPr>
          <p:cNvPr id="57" name="TextBox 56">
            <a:extLst>
              <a:ext uri="{FF2B5EF4-FFF2-40B4-BE49-F238E27FC236}">
                <a16:creationId xmlns:a16="http://schemas.microsoft.com/office/drawing/2014/main" id="{1D8AC31B-B60B-2E4C-81E6-DC7BC42E5200}"/>
              </a:ext>
            </a:extLst>
          </p:cNvPr>
          <p:cNvSpPr txBox="1"/>
          <p:nvPr/>
        </p:nvSpPr>
        <p:spPr>
          <a:xfrm>
            <a:off x="5771322" y="2643808"/>
            <a:ext cx="2358887" cy="307777"/>
          </a:xfrm>
          <a:prstGeom prst="rect">
            <a:avLst/>
          </a:prstGeom>
          <a:noFill/>
        </p:spPr>
        <p:txBody>
          <a:bodyPr wrap="square" rtlCol="0">
            <a:spAutoFit/>
          </a:bodyPr>
          <a:lstStyle/>
          <a:p>
            <a:r>
              <a:rPr lang="en-US" dirty="0"/>
              <a:t>Training Loss  +3</a:t>
            </a:r>
          </a:p>
        </p:txBody>
      </p:sp>
      <p:sp>
        <p:nvSpPr>
          <p:cNvPr id="58" name="TextBox 57">
            <a:extLst>
              <a:ext uri="{FF2B5EF4-FFF2-40B4-BE49-F238E27FC236}">
                <a16:creationId xmlns:a16="http://schemas.microsoft.com/office/drawing/2014/main" id="{82D616C0-D89F-0E40-BB9A-BB8BC4853E2E}"/>
              </a:ext>
            </a:extLst>
          </p:cNvPr>
          <p:cNvSpPr txBox="1"/>
          <p:nvPr/>
        </p:nvSpPr>
        <p:spPr>
          <a:xfrm>
            <a:off x="3551582" y="5658679"/>
            <a:ext cx="2358887" cy="307777"/>
          </a:xfrm>
          <a:prstGeom prst="rect">
            <a:avLst/>
          </a:prstGeom>
          <a:noFill/>
        </p:spPr>
        <p:txBody>
          <a:bodyPr wrap="square" rtlCol="0">
            <a:spAutoFit/>
          </a:bodyPr>
          <a:lstStyle/>
          <a:p>
            <a:r>
              <a:rPr lang="en-US" dirty="0"/>
              <a:t>Training Loss  +5</a:t>
            </a:r>
          </a:p>
        </p:txBody>
      </p:sp>
      <p:sp>
        <p:nvSpPr>
          <p:cNvPr id="59" name="TextBox 58">
            <a:extLst>
              <a:ext uri="{FF2B5EF4-FFF2-40B4-BE49-F238E27FC236}">
                <a16:creationId xmlns:a16="http://schemas.microsoft.com/office/drawing/2014/main" id="{AB639702-68D1-8546-8EE0-4A4EFA2EED7C}"/>
              </a:ext>
            </a:extLst>
          </p:cNvPr>
          <p:cNvSpPr txBox="1"/>
          <p:nvPr/>
        </p:nvSpPr>
        <p:spPr>
          <a:xfrm>
            <a:off x="6964017" y="4817166"/>
            <a:ext cx="2358887" cy="307777"/>
          </a:xfrm>
          <a:prstGeom prst="rect">
            <a:avLst/>
          </a:prstGeom>
          <a:noFill/>
        </p:spPr>
        <p:txBody>
          <a:bodyPr wrap="square" rtlCol="0">
            <a:spAutoFit/>
          </a:bodyPr>
          <a:lstStyle/>
          <a:p>
            <a:r>
              <a:rPr lang="en-US" dirty="0"/>
              <a:t>Training Loss  -10</a:t>
            </a:r>
          </a:p>
        </p:txBody>
      </p:sp>
      <p:cxnSp>
        <p:nvCxnSpPr>
          <p:cNvPr id="67" name="Straight Arrow Connector 66">
            <a:extLst>
              <a:ext uri="{FF2B5EF4-FFF2-40B4-BE49-F238E27FC236}">
                <a16:creationId xmlns:a16="http://schemas.microsoft.com/office/drawing/2014/main" id="{919CDAB2-F5EF-EF4D-BEFB-4E49EDA19C0A}"/>
              </a:ext>
            </a:extLst>
          </p:cNvPr>
          <p:cNvCxnSpPr>
            <a:cxnSpLocks/>
            <a:stCxn id="6" idx="1"/>
          </p:cNvCxnSpPr>
          <p:nvPr/>
        </p:nvCxnSpPr>
        <p:spPr>
          <a:xfrm flipH="1" flipV="1">
            <a:off x="6202017" y="4704522"/>
            <a:ext cx="1465902" cy="1076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F04B85-E201-F04A-939C-92BD5CAAC44D}"/>
              </a:ext>
            </a:extLst>
          </p:cNvPr>
          <p:cNvSpPr txBox="1"/>
          <p:nvPr/>
        </p:nvSpPr>
        <p:spPr>
          <a:xfrm>
            <a:off x="3465443" y="5665304"/>
            <a:ext cx="2358887" cy="307777"/>
          </a:xfrm>
          <a:prstGeom prst="rect">
            <a:avLst/>
          </a:prstGeom>
          <a:noFill/>
        </p:spPr>
        <p:txBody>
          <a:bodyPr wrap="square" rtlCol="0">
            <a:spAutoFit/>
          </a:bodyPr>
          <a:lstStyle/>
          <a:p>
            <a:r>
              <a:rPr lang="en-US" dirty="0"/>
              <a:t>Training Loss  +1</a:t>
            </a:r>
          </a:p>
        </p:txBody>
      </p:sp>
      <p:sp>
        <p:nvSpPr>
          <p:cNvPr id="71" name="TextBox 70">
            <a:extLst>
              <a:ext uri="{FF2B5EF4-FFF2-40B4-BE49-F238E27FC236}">
                <a16:creationId xmlns:a16="http://schemas.microsoft.com/office/drawing/2014/main" id="{7A2A26EF-B8D9-4844-B09A-99E857F58C15}"/>
              </a:ext>
            </a:extLst>
          </p:cNvPr>
          <p:cNvSpPr txBox="1"/>
          <p:nvPr/>
        </p:nvSpPr>
        <p:spPr>
          <a:xfrm>
            <a:off x="6957391" y="4863551"/>
            <a:ext cx="2358887" cy="307777"/>
          </a:xfrm>
          <a:prstGeom prst="rect">
            <a:avLst/>
          </a:prstGeom>
          <a:noFill/>
        </p:spPr>
        <p:txBody>
          <a:bodyPr wrap="square" rtlCol="0">
            <a:spAutoFit/>
          </a:bodyPr>
          <a:lstStyle/>
          <a:p>
            <a:r>
              <a:rPr lang="en-US" dirty="0"/>
              <a:t>Training Loss  +10</a:t>
            </a:r>
          </a:p>
        </p:txBody>
      </p:sp>
      <p:sp>
        <p:nvSpPr>
          <p:cNvPr id="72" name="TextBox 71">
            <a:extLst>
              <a:ext uri="{FF2B5EF4-FFF2-40B4-BE49-F238E27FC236}">
                <a16:creationId xmlns:a16="http://schemas.microsoft.com/office/drawing/2014/main" id="{E184F504-AF90-1C43-9DEB-ABB379B91B6F}"/>
              </a:ext>
            </a:extLst>
          </p:cNvPr>
          <p:cNvSpPr txBox="1"/>
          <p:nvPr/>
        </p:nvSpPr>
        <p:spPr>
          <a:xfrm>
            <a:off x="5751444" y="2663687"/>
            <a:ext cx="2358887" cy="307777"/>
          </a:xfrm>
          <a:prstGeom prst="rect">
            <a:avLst/>
          </a:prstGeom>
          <a:noFill/>
        </p:spPr>
        <p:txBody>
          <a:bodyPr wrap="square" rtlCol="0">
            <a:spAutoFit/>
          </a:bodyPr>
          <a:lstStyle/>
          <a:p>
            <a:r>
              <a:rPr lang="en-US" dirty="0"/>
              <a:t>Training Loss  +3</a:t>
            </a:r>
          </a:p>
        </p:txBody>
      </p:sp>
      <p:sp>
        <p:nvSpPr>
          <p:cNvPr id="73" name="TextBox 72">
            <a:extLst>
              <a:ext uri="{FF2B5EF4-FFF2-40B4-BE49-F238E27FC236}">
                <a16:creationId xmlns:a16="http://schemas.microsoft.com/office/drawing/2014/main" id="{B5AFFCF1-9184-0A48-A14A-9C3BDD0E5181}"/>
              </a:ext>
            </a:extLst>
          </p:cNvPr>
          <p:cNvSpPr txBox="1"/>
          <p:nvPr/>
        </p:nvSpPr>
        <p:spPr>
          <a:xfrm>
            <a:off x="3472069" y="3313044"/>
            <a:ext cx="2358887" cy="307777"/>
          </a:xfrm>
          <a:prstGeom prst="rect">
            <a:avLst/>
          </a:prstGeom>
          <a:noFill/>
        </p:spPr>
        <p:txBody>
          <a:bodyPr wrap="square" rtlCol="0">
            <a:spAutoFit/>
          </a:bodyPr>
          <a:lstStyle/>
          <a:p>
            <a:r>
              <a:rPr lang="en-US" dirty="0"/>
              <a:t>Training Loss  +4</a:t>
            </a:r>
          </a:p>
        </p:txBody>
      </p:sp>
    </p:spTree>
    <p:extLst>
      <p:ext uri="{BB962C8B-B14F-4D97-AF65-F5344CB8AC3E}">
        <p14:creationId xmlns:p14="http://schemas.microsoft.com/office/powerpoint/2010/main" val="10176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4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1"/>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5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2"/>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59"/>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57"/>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5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73"/>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70"/>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7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6" grpId="0"/>
      <p:bldP spid="27" grpId="0"/>
      <p:bldP spid="32" grpId="0"/>
      <p:bldP spid="32" grpId="1"/>
      <p:bldP spid="33" grpId="0"/>
      <p:bldP spid="33" grpId="1"/>
      <p:bldP spid="34" grpId="0"/>
      <p:bldP spid="34" grpId="1"/>
      <p:bldP spid="35" grpId="0"/>
      <p:bldP spid="35" grpId="1"/>
      <p:bldP spid="42" grpId="0"/>
      <p:bldP spid="42" grpId="1"/>
      <p:bldP spid="43" grpId="0"/>
      <p:bldP spid="43" grpId="1"/>
      <p:bldP spid="44" grpId="0"/>
      <p:bldP spid="44" grpId="1"/>
      <p:bldP spid="45" grpId="0"/>
      <p:bldP spid="45" grpId="1"/>
      <p:bldP spid="48" grpId="0"/>
      <p:bldP spid="48" grpId="1"/>
      <p:bldP spid="49" grpId="0"/>
      <p:bldP spid="49" grpId="1"/>
      <p:bldP spid="50" grpId="0"/>
      <p:bldP spid="50" grpId="1"/>
      <p:bldP spid="51" grpId="0"/>
      <p:bldP spid="51" grpId="1"/>
      <p:bldP spid="56" grpId="0"/>
      <p:bldP spid="56" grpId="1"/>
      <p:bldP spid="57" grpId="0"/>
      <p:bldP spid="57" grpId="1"/>
      <p:bldP spid="58" grpId="0"/>
      <p:bldP spid="58" grpId="1"/>
      <p:bldP spid="59" grpId="0"/>
      <p:bldP spid="59" grpId="1"/>
      <p:bldP spid="70" grpId="2"/>
      <p:bldP spid="71" grpId="2"/>
      <p:bldP spid="72" grpId="2"/>
      <p:bldP spid="73"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26FF-BF7C-9349-9ADE-6BB1E5ABD2F0}"/>
              </a:ext>
            </a:extLst>
          </p:cNvPr>
          <p:cNvSpPr>
            <a:spLocks noGrp="1"/>
          </p:cNvSpPr>
          <p:nvPr>
            <p:ph type="title"/>
          </p:nvPr>
        </p:nvSpPr>
        <p:spPr/>
        <p:txBody>
          <a:bodyPr/>
          <a:lstStyle/>
          <a:p>
            <a:r>
              <a:rPr lang="en-US" dirty="0"/>
              <a:t>G3L Payoff Estimation &amp; Training Loss</a:t>
            </a:r>
          </a:p>
        </p:txBody>
      </p:sp>
      <p:sp>
        <p:nvSpPr>
          <p:cNvPr id="3" name="Text Placeholder 2">
            <a:extLst>
              <a:ext uri="{FF2B5EF4-FFF2-40B4-BE49-F238E27FC236}">
                <a16:creationId xmlns:a16="http://schemas.microsoft.com/office/drawing/2014/main" id="{CECD2637-DA22-BD41-B2E3-CBC395C4C3F2}"/>
              </a:ext>
            </a:extLst>
          </p:cNvPr>
          <p:cNvSpPr>
            <a:spLocks noGrp="1"/>
          </p:cNvSpPr>
          <p:nvPr>
            <p:ph type="body" idx="1"/>
          </p:nvPr>
        </p:nvSpPr>
        <p:spPr/>
        <p:txBody>
          <a:bodyPr/>
          <a:lstStyle/>
          <a:p>
            <a:r>
              <a:rPr lang="en-US" dirty="0"/>
              <a:t>Suppose now for a 5-agent, 2-action game, we estimate agent 1’s neighborhood 𝙉(1) = {1, 2, 4}.</a:t>
            </a:r>
          </a:p>
          <a:p>
            <a:endParaRPr lang="en-US" dirty="0"/>
          </a:p>
          <a:p>
            <a:r>
              <a:rPr lang="en-US" dirty="0"/>
              <a:t>To estimate the payoff for u</a:t>
            </a:r>
            <a:r>
              <a:rPr lang="en-US" baseline="-25000" dirty="0"/>
              <a:t>1</a:t>
            </a:r>
            <a:r>
              <a:rPr lang="en-US" dirty="0"/>
              <a:t>(a</a:t>
            </a:r>
            <a:r>
              <a:rPr lang="en-US" baseline="-25000" dirty="0"/>
              <a:t>1</a:t>
            </a:r>
            <a:r>
              <a:rPr lang="en-US" dirty="0"/>
              <a:t>=0, a</a:t>
            </a:r>
            <a:r>
              <a:rPr lang="en-US" baseline="-25000" dirty="0"/>
              <a:t>2</a:t>
            </a:r>
            <a:r>
              <a:rPr lang="en-US" dirty="0"/>
              <a:t>=1, a</a:t>
            </a:r>
            <a:r>
              <a:rPr lang="en-US" baseline="-25000" dirty="0"/>
              <a:t>4</a:t>
            </a:r>
            <a:r>
              <a:rPr lang="en-US" dirty="0"/>
              <a:t>=0), we just set this value as the average of all those (</a:t>
            </a:r>
            <a:r>
              <a:rPr lang="en-US" b="1" dirty="0"/>
              <a:t>u</a:t>
            </a:r>
            <a:r>
              <a:rPr lang="en-US" dirty="0"/>
              <a:t>)</a:t>
            </a:r>
            <a:r>
              <a:rPr lang="en-US" baseline="-25000" dirty="0"/>
              <a:t>1</a:t>
            </a:r>
            <a:r>
              <a:rPr lang="en-US" dirty="0"/>
              <a:t>,</a:t>
            </a:r>
            <a:r>
              <a:rPr lang="en-US" b="1" dirty="0"/>
              <a:t> </a:t>
            </a:r>
            <a:r>
              <a:rPr lang="en-US" dirty="0"/>
              <a:t>such that (</a:t>
            </a:r>
            <a:r>
              <a:rPr lang="en-US" b="1" dirty="0"/>
              <a:t>a, u</a:t>
            </a:r>
            <a:r>
              <a:rPr lang="en-US" dirty="0"/>
              <a:t>)∊D and (a</a:t>
            </a:r>
            <a:r>
              <a:rPr lang="en-US" baseline="-25000" dirty="0"/>
              <a:t>1</a:t>
            </a:r>
            <a:r>
              <a:rPr lang="en-US" dirty="0"/>
              <a:t>=0, a</a:t>
            </a:r>
            <a:r>
              <a:rPr lang="en-US" baseline="-25000" dirty="0"/>
              <a:t>2</a:t>
            </a:r>
            <a:r>
              <a:rPr lang="en-US" dirty="0"/>
              <a:t>=1, a</a:t>
            </a:r>
            <a:r>
              <a:rPr lang="en-US" baseline="-25000" dirty="0"/>
              <a:t>4</a:t>
            </a:r>
            <a:r>
              <a:rPr lang="en-US" dirty="0"/>
              <a:t>=0) is contained in </a:t>
            </a:r>
            <a:r>
              <a:rPr lang="en-US" b="1" dirty="0"/>
              <a:t>a</a:t>
            </a:r>
            <a:r>
              <a:rPr lang="en-US" dirty="0"/>
              <a:t>.</a:t>
            </a:r>
          </a:p>
          <a:p>
            <a:endParaRPr lang="en-US" b="1" dirty="0"/>
          </a:p>
          <a:p>
            <a:r>
              <a:rPr lang="en-US" dirty="0"/>
              <a:t>The training loss is defined as the mean square error between the payoffs in the training set and the above estimation</a:t>
            </a:r>
          </a:p>
        </p:txBody>
      </p:sp>
    </p:spTree>
    <p:extLst>
      <p:ext uri="{BB962C8B-B14F-4D97-AF65-F5344CB8AC3E}">
        <p14:creationId xmlns:p14="http://schemas.microsoft.com/office/powerpoint/2010/main" val="35088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D540-DCC8-4044-A5CF-CD624BE22D66}"/>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15ED2053-BA4D-6E44-9426-C70D92246109}"/>
              </a:ext>
            </a:extLst>
          </p:cNvPr>
          <p:cNvSpPr>
            <a:spLocks noGrp="1"/>
          </p:cNvSpPr>
          <p:nvPr>
            <p:ph type="body" idx="1"/>
          </p:nvPr>
        </p:nvSpPr>
        <p:spPr/>
        <p:txBody>
          <a:bodyPr/>
          <a:lstStyle/>
          <a:p>
            <a:r>
              <a:rPr lang="en-US" dirty="0"/>
              <a:t>Real-world multiagent systems involve an enormous number of interacting agents </a:t>
            </a:r>
          </a:p>
        </p:txBody>
      </p:sp>
      <p:pic>
        <p:nvPicPr>
          <p:cNvPr id="5" name="Picture 4">
            <a:extLst>
              <a:ext uri="{FF2B5EF4-FFF2-40B4-BE49-F238E27FC236}">
                <a16:creationId xmlns:a16="http://schemas.microsoft.com/office/drawing/2014/main" id="{13F77A5A-7B22-5846-BC03-EBE0BC483267}"/>
              </a:ext>
            </a:extLst>
          </p:cNvPr>
          <p:cNvPicPr>
            <a:picLocks noChangeAspect="1"/>
          </p:cNvPicPr>
          <p:nvPr/>
        </p:nvPicPr>
        <p:blipFill>
          <a:blip r:embed="rId3"/>
          <a:stretch>
            <a:fillRect/>
          </a:stretch>
        </p:blipFill>
        <p:spPr>
          <a:xfrm>
            <a:off x="1214104" y="2864765"/>
            <a:ext cx="5486400" cy="3048000"/>
          </a:xfrm>
          <a:prstGeom prst="rect">
            <a:avLst/>
          </a:prstGeom>
        </p:spPr>
      </p:pic>
      <p:pic>
        <p:nvPicPr>
          <p:cNvPr id="6" name="Picture 5">
            <a:extLst>
              <a:ext uri="{FF2B5EF4-FFF2-40B4-BE49-F238E27FC236}">
                <a16:creationId xmlns:a16="http://schemas.microsoft.com/office/drawing/2014/main" id="{CAF12809-D7C3-4F41-AD85-70C408E5ACBB}"/>
              </a:ext>
            </a:extLst>
          </p:cNvPr>
          <p:cNvPicPr>
            <a:picLocks noChangeAspect="1"/>
          </p:cNvPicPr>
          <p:nvPr/>
        </p:nvPicPr>
        <p:blipFill>
          <a:blip r:embed="rId4"/>
          <a:stretch>
            <a:fillRect/>
          </a:stretch>
        </p:blipFill>
        <p:spPr>
          <a:xfrm>
            <a:off x="1849100" y="3029568"/>
            <a:ext cx="6096000" cy="3429000"/>
          </a:xfrm>
          <a:prstGeom prst="rect">
            <a:avLst/>
          </a:prstGeom>
        </p:spPr>
      </p:pic>
      <p:pic>
        <p:nvPicPr>
          <p:cNvPr id="7" name="Picture 6">
            <a:extLst>
              <a:ext uri="{FF2B5EF4-FFF2-40B4-BE49-F238E27FC236}">
                <a16:creationId xmlns:a16="http://schemas.microsoft.com/office/drawing/2014/main" id="{02A80E80-76BD-5947-9FE9-D570080BFC4F}"/>
              </a:ext>
            </a:extLst>
          </p:cNvPr>
          <p:cNvPicPr>
            <a:picLocks noChangeAspect="1"/>
          </p:cNvPicPr>
          <p:nvPr/>
        </p:nvPicPr>
        <p:blipFill>
          <a:blip r:embed="rId5"/>
          <a:stretch>
            <a:fillRect/>
          </a:stretch>
        </p:blipFill>
        <p:spPr>
          <a:xfrm>
            <a:off x="3871608" y="2953482"/>
            <a:ext cx="3770678" cy="3636808"/>
          </a:xfrm>
          <a:prstGeom prst="rect">
            <a:avLst/>
          </a:prstGeom>
        </p:spPr>
      </p:pic>
      <p:pic>
        <p:nvPicPr>
          <p:cNvPr id="8" name="Picture 7">
            <a:extLst>
              <a:ext uri="{FF2B5EF4-FFF2-40B4-BE49-F238E27FC236}">
                <a16:creationId xmlns:a16="http://schemas.microsoft.com/office/drawing/2014/main" id="{01ACD03F-B104-DC4F-8498-013407C40987}"/>
              </a:ext>
            </a:extLst>
          </p:cNvPr>
          <p:cNvPicPr>
            <a:picLocks noChangeAspect="1"/>
          </p:cNvPicPr>
          <p:nvPr/>
        </p:nvPicPr>
        <p:blipFill>
          <a:blip r:embed="rId6"/>
          <a:stretch>
            <a:fillRect/>
          </a:stretch>
        </p:blipFill>
        <p:spPr>
          <a:xfrm>
            <a:off x="5622587" y="2880057"/>
            <a:ext cx="6087953" cy="3836679"/>
          </a:xfrm>
          <a:prstGeom prst="rect">
            <a:avLst/>
          </a:prstGeom>
        </p:spPr>
      </p:pic>
    </p:spTree>
    <p:extLst>
      <p:ext uri="{BB962C8B-B14F-4D97-AF65-F5344CB8AC3E}">
        <p14:creationId xmlns:p14="http://schemas.microsoft.com/office/powerpoint/2010/main" val="330810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EC03-BB19-3C46-8F16-29D6E6ABB653}"/>
              </a:ext>
            </a:extLst>
          </p:cNvPr>
          <p:cNvSpPr>
            <a:spLocks noGrp="1"/>
          </p:cNvSpPr>
          <p:nvPr>
            <p:ph type="title"/>
          </p:nvPr>
        </p:nvSpPr>
        <p:spPr/>
        <p:txBody>
          <a:bodyPr/>
          <a:lstStyle/>
          <a:p>
            <a:r>
              <a:rPr lang="en-US" dirty="0"/>
              <a:t>Experiments for G3L </a:t>
            </a:r>
          </a:p>
        </p:txBody>
      </p:sp>
      <p:sp>
        <p:nvSpPr>
          <p:cNvPr id="3" name="Text Placeholder 2">
            <a:extLst>
              <a:ext uri="{FF2B5EF4-FFF2-40B4-BE49-F238E27FC236}">
                <a16:creationId xmlns:a16="http://schemas.microsoft.com/office/drawing/2014/main" id="{01C9A9FA-D36E-F44C-932C-3566B07C69D0}"/>
              </a:ext>
            </a:extLst>
          </p:cNvPr>
          <p:cNvSpPr>
            <a:spLocks noGrp="1"/>
          </p:cNvSpPr>
          <p:nvPr>
            <p:ph type="body" idx="1"/>
          </p:nvPr>
        </p:nvSpPr>
        <p:spPr/>
        <p:txBody>
          <a:bodyPr/>
          <a:lstStyle/>
          <a:p>
            <a:endParaRPr lang="en-US" dirty="0"/>
          </a:p>
        </p:txBody>
      </p:sp>
      <p:pic>
        <p:nvPicPr>
          <p:cNvPr id="4" name="Picture 3" descr="A screen shot of a social media post&#10;&#10;Description automatically generated">
            <a:extLst>
              <a:ext uri="{FF2B5EF4-FFF2-40B4-BE49-F238E27FC236}">
                <a16:creationId xmlns:a16="http://schemas.microsoft.com/office/drawing/2014/main" id="{4ED28985-4871-B247-AC18-C4A453CF3E19}"/>
              </a:ext>
            </a:extLst>
          </p:cNvPr>
          <p:cNvPicPr>
            <a:picLocks noChangeAspect="1"/>
          </p:cNvPicPr>
          <p:nvPr/>
        </p:nvPicPr>
        <p:blipFill>
          <a:blip r:embed="rId2"/>
          <a:stretch>
            <a:fillRect/>
          </a:stretch>
        </p:blipFill>
        <p:spPr>
          <a:xfrm>
            <a:off x="2387962" y="1961322"/>
            <a:ext cx="7862403" cy="3826648"/>
          </a:xfrm>
          <a:prstGeom prst="rect">
            <a:avLst/>
          </a:prstGeom>
        </p:spPr>
      </p:pic>
    </p:spTree>
    <p:extLst>
      <p:ext uri="{BB962C8B-B14F-4D97-AF65-F5344CB8AC3E}">
        <p14:creationId xmlns:p14="http://schemas.microsoft.com/office/powerpoint/2010/main" val="583947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7634-958A-A445-AE0E-1836EE60C8D5}"/>
              </a:ext>
            </a:extLst>
          </p:cNvPr>
          <p:cNvSpPr>
            <a:spLocks noGrp="1"/>
          </p:cNvSpPr>
          <p:nvPr>
            <p:ph type="title"/>
          </p:nvPr>
        </p:nvSpPr>
        <p:spPr/>
        <p:txBody>
          <a:bodyPr/>
          <a:lstStyle/>
          <a:p>
            <a:r>
              <a:rPr lang="en-US" dirty="0"/>
              <a:t>Experiments for G3L </a:t>
            </a:r>
          </a:p>
        </p:txBody>
      </p:sp>
      <p:sp>
        <p:nvSpPr>
          <p:cNvPr id="3" name="Text Placeholder 2">
            <a:extLst>
              <a:ext uri="{FF2B5EF4-FFF2-40B4-BE49-F238E27FC236}">
                <a16:creationId xmlns:a16="http://schemas.microsoft.com/office/drawing/2014/main" id="{79036318-CBF5-4B42-B232-4BC342617A2F}"/>
              </a:ext>
            </a:extLst>
          </p:cNvPr>
          <p:cNvSpPr>
            <a:spLocks noGrp="1"/>
          </p:cNvSpPr>
          <p:nvPr>
            <p:ph type="body" idx="1"/>
          </p:nvPr>
        </p:nvSpPr>
        <p:spPr/>
        <p:txBody>
          <a:bodyPr/>
          <a:lstStyle/>
          <a:p>
            <a:r>
              <a:rPr lang="en-US" dirty="0"/>
              <a:t>100-agent 2-action graphical game:</a:t>
            </a:r>
          </a:p>
        </p:txBody>
      </p:sp>
      <p:pic>
        <p:nvPicPr>
          <p:cNvPr id="8" name="Picture 7" descr="A screenshot of a map&#10;&#10;Description automatically generated">
            <a:extLst>
              <a:ext uri="{FF2B5EF4-FFF2-40B4-BE49-F238E27FC236}">
                <a16:creationId xmlns:a16="http://schemas.microsoft.com/office/drawing/2014/main" id="{180C7681-7F48-6641-A3E6-6C556B4F75AE}"/>
              </a:ext>
            </a:extLst>
          </p:cNvPr>
          <p:cNvPicPr>
            <a:picLocks noChangeAspect="1"/>
          </p:cNvPicPr>
          <p:nvPr/>
        </p:nvPicPr>
        <p:blipFill>
          <a:blip r:embed="rId2"/>
          <a:stretch>
            <a:fillRect/>
          </a:stretch>
        </p:blipFill>
        <p:spPr>
          <a:xfrm>
            <a:off x="0" y="2860821"/>
            <a:ext cx="12192000" cy="3781586"/>
          </a:xfrm>
          <a:prstGeom prst="rect">
            <a:avLst/>
          </a:prstGeom>
        </p:spPr>
      </p:pic>
    </p:spTree>
    <p:extLst>
      <p:ext uri="{BB962C8B-B14F-4D97-AF65-F5344CB8AC3E}">
        <p14:creationId xmlns:p14="http://schemas.microsoft.com/office/powerpoint/2010/main" val="1191667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FADE-1EF8-6E44-A790-4B6C4D5347B9}"/>
              </a:ext>
            </a:extLst>
          </p:cNvPr>
          <p:cNvSpPr>
            <a:spLocks noGrp="1"/>
          </p:cNvSpPr>
          <p:nvPr>
            <p:ph type="title"/>
          </p:nvPr>
        </p:nvSpPr>
        <p:spPr/>
        <p:txBody>
          <a:bodyPr/>
          <a:lstStyle/>
          <a:p>
            <a:r>
              <a:rPr lang="en-US" dirty="0"/>
              <a:t>Experiments comparing K-Roles and G3L</a:t>
            </a:r>
          </a:p>
        </p:txBody>
      </p:sp>
      <p:sp>
        <p:nvSpPr>
          <p:cNvPr id="3" name="Text Placeholder 2">
            <a:extLst>
              <a:ext uri="{FF2B5EF4-FFF2-40B4-BE49-F238E27FC236}">
                <a16:creationId xmlns:a16="http://schemas.microsoft.com/office/drawing/2014/main" id="{100A0418-2C34-9542-9DC4-B64C40603A74}"/>
              </a:ext>
            </a:extLst>
          </p:cNvPr>
          <p:cNvSpPr>
            <a:spLocks noGrp="1"/>
          </p:cNvSpPr>
          <p:nvPr>
            <p:ph type="body" idx="1"/>
          </p:nvPr>
        </p:nvSpPr>
        <p:spPr>
          <a:xfrm>
            <a:off x="702012" y="1339242"/>
            <a:ext cx="11185187" cy="4351338"/>
          </a:xfrm>
        </p:spPr>
        <p:txBody>
          <a:bodyPr/>
          <a:lstStyle/>
          <a:p>
            <a:r>
              <a:rPr lang="en-US" dirty="0"/>
              <a:t>Criminal network game: a class of game that defines a spectrum of game instances between perfect symmetry and perfect sparsity</a:t>
            </a:r>
          </a:p>
          <a:p>
            <a:r>
              <a:rPr lang="en-US" dirty="0"/>
              <a:t>When the game approaches a graphical game from symmetric game, K-Roles is able to find solution nearly as good as found by G3L</a:t>
            </a:r>
          </a:p>
        </p:txBody>
      </p:sp>
      <p:pic>
        <p:nvPicPr>
          <p:cNvPr id="5" name="Picture 4" descr="A close up of a map&#10;&#10;Description automatically generated">
            <a:extLst>
              <a:ext uri="{FF2B5EF4-FFF2-40B4-BE49-F238E27FC236}">
                <a16:creationId xmlns:a16="http://schemas.microsoft.com/office/drawing/2014/main" id="{AD2BDF89-4478-FE4F-8E54-A1A3492CB348}"/>
              </a:ext>
            </a:extLst>
          </p:cNvPr>
          <p:cNvPicPr>
            <a:picLocks noChangeAspect="1"/>
          </p:cNvPicPr>
          <p:nvPr/>
        </p:nvPicPr>
        <p:blipFill>
          <a:blip r:embed="rId3"/>
          <a:stretch>
            <a:fillRect/>
          </a:stretch>
        </p:blipFill>
        <p:spPr>
          <a:xfrm>
            <a:off x="3936192" y="3247291"/>
            <a:ext cx="4169045" cy="3428127"/>
          </a:xfrm>
          <a:prstGeom prst="rect">
            <a:avLst/>
          </a:prstGeom>
        </p:spPr>
      </p:pic>
    </p:spTree>
    <p:extLst>
      <p:ext uri="{BB962C8B-B14F-4D97-AF65-F5344CB8AC3E}">
        <p14:creationId xmlns:p14="http://schemas.microsoft.com/office/powerpoint/2010/main" val="3028372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EC7E-75A8-C142-89FB-95A7E1763778}"/>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29717D84-940A-534B-9AD8-B34DD8F49427}"/>
              </a:ext>
            </a:extLst>
          </p:cNvPr>
          <p:cNvSpPr>
            <a:spLocks noGrp="1"/>
          </p:cNvSpPr>
          <p:nvPr>
            <p:ph type="body" idx="1"/>
          </p:nvPr>
        </p:nvSpPr>
        <p:spPr/>
        <p:txBody>
          <a:bodyPr/>
          <a:lstStyle/>
          <a:p>
            <a:r>
              <a:rPr lang="en-US" dirty="0"/>
              <a:t>This work proposed a </a:t>
            </a:r>
            <a:r>
              <a:rPr lang="en-US" b="1" dirty="0"/>
              <a:t>model-based</a:t>
            </a:r>
            <a:r>
              <a:rPr lang="en-US" dirty="0"/>
              <a:t> approach for learning-and-solving a many-player game where the only game descriptors are the set of agents and the set of actions</a:t>
            </a:r>
          </a:p>
          <a:p>
            <a:r>
              <a:rPr lang="en-US" dirty="0"/>
              <a:t>Proposed two algorithms for different game structure hypothesis: K-Roles for role-symmetry game and G3L for graphical game</a:t>
            </a:r>
          </a:p>
        </p:txBody>
      </p:sp>
    </p:spTree>
    <p:extLst>
      <p:ext uri="{BB962C8B-B14F-4D97-AF65-F5344CB8AC3E}">
        <p14:creationId xmlns:p14="http://schemas.microsoft.com/office/powerpoint/2010/main" val="554483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D2B6-3A85-2A48-9F3E-7A67B2BED5D5}"/>
              </a:ext>
            </a:extLst>
          </p:cNvPr>
          <p:cNvSpPr>
            <a:spLocks noGrp="1"/>
          </p:cNvSpPr>
          <p:nvPr>
            <p:ph type="title"/>
          </p:nvPr>
        </p:nvSpPr>
        <p:spPr/>
        <p:txBody>
          <a:bodyPr/>
          <a:lstStyle/>
          <a:p>
            <a:r>
              <a:rPr lang="en-US" dirty="0"/>
              <a:t>Scaling to Many-Player Games</a:t>
            </a:r>
          </a:p>
        </p:txBody>
      </p:sp>
      <p:sp>
        <p:nvSpPr>
          <p:cNvPr id="3" name="Text Placeholder 2">
            <a:extLst>
              <a:ext uri="{FF2B5EF4-FFF2-40B4-BE49-F238E27FC236}">
                <a16:creationId xmlns:a16="http://schemas.microsoft.com/office/drawing/2014/main" id="{E56B22C7-69B9-684D-9A4B-32D6C3BBE682}"/>
              </a:ext>
            </a:extLst>
          </p:cNvPr>
          <p:cNvSpPr>
            <a:spLocks noGrp="1"/>
          </p:cNvSpPr>
          <p:nvPr>
            <p:ph type="body" idx="1"/>
          </p:nvPr>
        </p:nvSpPr>
        <p:spPr>
          <a:xfrm>
            <a:off x="838200" y="1825625"/>
            <a:ext cx="10869706" cy="4351338"/>
          </a:xfrm>
        </p:spPr>
        <p:txBody>
          <a:bodyPr/>
          <a:lstStyle/>
          <a:p>
            <a:r>
              <a:rPr lang="en-US" dirty="0"/>
              <a:t>Intractable representational complexity for normal-form games:       The game matrix for an N-agent, M-action game is of size O(NM</a:t>
            </a:r>
            <a:r>
              <a:rPr lang="en-US" baseline="30000" dirty="0"/>
              <a:t>N</a:t>
            </a:r>
            <a:r>
              <a:rPr lang="en-US" dirty="0"/>
              <a:t>)</a:t>
            </a:r>
          </a:p>
          <a:p>
            <a:r>
              <a:rPr lang="en-US" dirty="0"/>
              <a:t>Researchers have proposed succinct game representations incorporating structural regularity, but hand-crafting game models with these is still difficult</a:t>
            </a:r>
          </a:p>
          <a:p>
            <a:pPr>
              <a:buFont typeface="Symbol" pitchFamily="2" charset="2"/>
              <a:buChar char="Þ"/>
            </a:pPr>
            <a:endParaRPr lang="en-US" dirty="0"/>
          </a:p>
          <a:p>
            <a:r>
              <a:rPr lang="en-US" dirty="0"/>
              <a:t>We adopt a </a:t>
            </a:r>
            <a:r>
              <a:rPr lang="en-US" i="1" dirty="0"/>
              <a:t>model-based</a:t>
            </a:r>
            <a:r>
              <a:rPr lang="en-US" dirty="0"/>
              <a:t> approach: Simulation model + game model learning + succinct models</a:t>
            </a:r>
          </a:p>
          <a:p>
            <a:pPr lvl="1"/>
            <a:r>
              <a:rPr lang="en-US" dirty="0"/>
              <a:t>Simulation models are free from the curse of dimensionality</a:t>
            </a:r>
          </a:p>
          <a:p>
            <a:pPr lvl="1"/>
            <a:r>
              <a:rPr lang="en-US" dirty="0"/>
              <a:t>Data from simulation enable </a:t>
            </a:r>
            <a:r>
              <a:rPr lang="en-US" i="1" dirty="0"/>
              <a:t>learning</a:t>
            </a:r>
            <a:r>
              <a:rPr lang="en-US" dirty="0"/>
              <a:t> a succinct game model</a:t>
            </a:r>
          </a:p>
          <a:p>
            <a:pPr lvl="1"/>
            <a:r>
              <a:rPr lang="en-US" dirty="0"/>
              <a:t>A succinct game model can facilitate equilibrium computation</a:t>
            </a:r>
          </a:p>
        </p:txBody>
      </p:sp>
    </p:spTree>
    <p:extLst>
      <p:ext uri="{BB962C8B-B14F-4D97-AF65-F5344CB8AC3E}">
        <p14:creationId xmlns:p14="http://schemas.microsoft.com/office/powerpoint/2010/main" val="20340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4CE4-05D5-EE49-9D4E-59EB874E92E3}"/>
              </a:ext>
            </a:extLst>
          </p:cNvPr>
          <p:cNvSpPr>
            <a:spLocks noGrp="1"/>
          </p:cNvSpPr>
          <p:nvPr>
            <p:ph type="title"/>
          </p:nvPr>
        </p:nvSpPr>
        <p:spPr>
          <a:xfrm>
            <a:off x="838200" y="365125"/>
            <a:ext cx="10231877" cy="1325563"/>
          </a:xfrm>
        </p:spPr>
        <p:txBody>
          <a:bodyPr/>
          <a:lstStyle/>
          <a:p>
            <a:r>
              <a:rPr lang="en-US" dirty="0"/>
              <a:t>Empirical Game Theoretical Analysis (EGTA)</a:t>
            </a:r>
          </a:p>
        </p:txBody>
      </p:sp>
      <p:sp>
        <p:nvSpPr>
          <p:cNvPr id="3" name="Text Placeholder 2">
            <a:extLst>
              <a:ext uri="{FF2B5EF4-FFF2-40B4-BE49-F238E27FC236}">
                <a16:creationId xmlns:a16="http://schemas.microsoft.com/office/drawing/2014/main" id="{96F1E273-574E-C44F-B45D-3318E7FC32E2}"/>
              </a:ext>
            </a:extLst>
          </p:cNvPr>
          <p:cNvSpPr>
            <a:spLocks noGrp="1"/>
          </p:cNvSpPr>
          <p:nvPr>
            <p:ph type="body" idx="1"/>
          </p:nvPr>
        </p:nvSpPr>
        <p:spPr>
          <a:xfrm>
            <a:off x="838199" y="1825625"/>
            <a:ext cx="10892884" cy="4351338"/>
          </a:xfrm>
        </p:spPr>
        <p:txBody>
          <a:bodyPr/>
          <a:lstStyle/>
          <a:p>
            <a:r>
              <a:rPr lang="en-US" dirty="0"/>
              <a:t>Game represented by a black-box simulator (or an oracle)</a:t>
            </a:r>
          </a:p>
          <a:p>
            <a:pPr lvl="1"/>
            <a:r>
              <a:rPr lang="en-US" dirty="0"/>
              <a:t>Produces </a:t>
            </a:r>
            <a:r>
              <a:rPr lang="en-US" i="1" dirty="0"/>
              <a:t>noisy samples</a:t>
            </a:r>
            <a:r>
              <a:rPr lang="en-US" dirty="0"/>
              <a:t> of pure strategy payoff data: (</a:t>
            </a:r>
            <a:r>
              <a:rPr lang="en-US" b="1" dirty="0"/>
              <a:t>a</a:t>
            </a:r>
            <a:r>
              <a:rPr lang="en-US" dirty="0"/>
              <a:t>, </a:t>
            </a:r>
            <a:r>
              <a:rPr lang="en-US" b="1" dirty="0"/>
              <a:t>u</a:t>
            </a:r>
            <a:r>
              <a:rPr lang="en-US" dirty="0"/>
              <a:t>) </a:t>
            </a:r>
          </a:p>
          <a:p>
            <a:r>
              <a:rPr lang="en-US" dirty="0"/>
              <a:t>Selectively generate samples by feeding strategy profiles </a:t>
            </a:r>
            <a:r>
              <a:rPr lang="en-US" b="1" dirty="0"/>
              <a:t>a</a:t>
            </a:r>
          </a:p>
          <a:p>
            <a:r>
              <a:rPr lang="en-US" dirty="0"/>
              <a:t>Estimate a game model based on samples (the </a:t>
            </a:r>
            <a:r>
              <a:rPr lang="en-US" i="1" dirty="0"/>
              <a:t>empirical game</a:t>
            </a:r>
            <a:r>
              <a:rPr lang="en-US" dirty="0"/>
              <a:t>) </a:t>
            </a:r>
          </a:p>
          <a:p>
            <a:r>
              <a:rPr lang="en-US" dirty="0"/>
              <a:t>Analyze empirical game model (e.g., compute Nash eq)</a:t>
            </a:r>
          </a:p>
        </p:txBody>
      </p:sp>
    </p:spTree>
    <p:extLst>
      <p:ext uri="{BB962C8B-B14F-4D97-AF65-F5344CB8AC3E}">
        <p14:creationId xmlns:p14="http://schemas.microsoft.com/office/powerpoint/2010/main" val="320773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CA8F-04D8-6347-AD26-3E72A97552BF}"/>
              </a:ext>
            </a:extLst>
          </p:cNvPr>
          <p:cNvSpPr>
            <a:spLocks noGrp="1"/>
          </p:cNvSpPr>
          <p:nvPr>
            <p:ph type="title"/>
          </p:nvPr>
        </p:nvSpPr>
        <p:spPr/>
        <p:txBody>
          <a:bodyPr/>
          <a:lstStyle/>
          <a:p>
            <a:r>
              <a:rPr lang="en-US" dirty="0"/>
              <a:t>Empirical Game Theoretical Analysis (EGTA)</a:t>
            </a:r>
          </a:p>
        </p:txBody>
      </p:sp>
      <p:sp>
        <p:nvSpPr>
          <p:cNvPr id="3" name="Text Placeholder 2">
            <a:extLst>
              <a:ext uri="{FF2B5EF4-FFF2-40B4-BE49-F238E27FC236}">
                <a16:creationId xmlns:a16="http://schemas.microsoft.com/office/drawing/2014/main" id="{6D617400-C245-0F45-8E8A-2C125A2D2150}"/>
              </a:ext>
            </a:extLst>
          </p:cNvPr>
          <p:cNvSpPr>
            <a:spLocks noGrp="1"/>
          </p:cNvSpPr>
          <p:nvPr>
            <p:ph type="body" idx="1"/>
          </p:nvPr>
        </p:nvSpPr>
        <p:spPr>
          <a:xfrm>
            <a:off x="838200" y="1825625"/>
            <a:ext cx="10515600" cy="4351338"/>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buFont typeface="Symbol" pitchFamily="2" charset="2"/>
              <a:buChar char="Þ"/>
            </a:pPr>
            <a:r>
              <a:rPr lang="en-US" dirty="0"/>
              <a:t>Do not need to store the whole game matrix to compute an approximately good equilibrium</a:t>
            </a:r>
          </a:p>
        </p:txBody>
      </p:sp>
      <p:graphicFrame>
        <p:nvGraphicFramePr>
          <p:cNvPr id="9" name="Table 8">
            <a:extLst>
              <a:ext uri="{FF2B5EF4-FFF2-40B4-BE49-F238E27FC236}">
                <a16:creationId xmlns:a16="http://schemas.microsoft.com/office/drawing/2014/main" id="{22CEB62B-F9EC-D541-AFF9-9881F2F18115}"/>
              </a:ext>
            </a:extLst>
          </p:cNvPr>
          <p:cNvGraphicFramePr>
            <a:graphicFrameLocks noGrp="1"/>
          </p:cNvGraphicFramePr>
          <p:nvPr>
            <p:extLst>
              <p:ext uri="{D42A27DB-BD31-4B8C-83A1-F6EECF244321}">
                <p14:modId xmlns:p14="http://schemas.microsoft.com/office/powerpoint/2010/main" val="3324307745"/>
              </p:ext>
            </p:extLst>
          </p:nvPr>
        </p:nvGraphicFramePr>
        <p:xfrm>
          <a:off x="862957" y="3405975"/>
          <a:ext cx="4428892" cy="1594040"/>
        </p:xfrm>
        <a:graphic>
          <a:graphicData uri="http://schemas.openxmlformats.org/drawingml/2006/table">
            <a:tbl>
              <a:tblPr firstRow="1" bandRow="1">
                <a:tableStyleId>{5C22544A-7EE6-4342-B048-85BDC9FD1C3A}</a:tableStyleId>
              </a:tblPr>
              <a:tblGrid>
                <a:gridCol w="1107223">
                  <a:extLst>
                    <a:ext uri="{9D8B030D-6E8A-4147-A177-3AD203B41FA5}">
                      <a16:colId xmlns:a16="http://schemas.microsoft.com/office/drawing/2014/main" val="1778496715"/>
                    </a:ext>
                  </a:extLst>
                </a:gridCol>
                <a:gridCol w="1107223">
                  <a:extLst>
                    <a:ext uri="{9D8B030D-6E8A-4147-A177-3AD203B41FA5}">
                      <a16:colId xmlns:a16="http://schemas.microsoft.com/office/drawing/2014/main" val="388217426"/>
                    </a:ext>
                  </a:extLst>
                </a:gridCol>
                <a:gridCol w="1107223">
                  <a:extLst>
                    <a:ext uri="{9D8B030D-6E8A-4147-A177-3AD203B41FA5}">
                      <a16:colId xmlns:a16="http://schemas.microsoft.com/office/drawing/2014/main" val="2494104732"/>
                    </a:ext>
                  </a:extLst>
                </a:gridCol>
                <a:gridCol w="1107223">
                  <a:extLst>
                    <a:ext uri="{9D8B030D-6E8A-4147-A177-3AD203B41FA5}">
                      <a16:colId xmlns:a16="http://schemas.microsoft.com/office/drawing/2014/main" val="2308561526"/>
                    </a:ext>
                  </a:extLst>
                </a:gridCol>
              </a:tblGrid>
              <a:tr h="398510">
                <a:tc>
                  <a:txBody>
                    <a:bodyPr/>
                    <a:lstStyle/>
                    <a:p>
                      <a:endParaRPr lang="en-US" b="0" dirty="0">
                        <a:solidFill>
                          <a:schemeClr val="tx1"/>
                        </a:solidFill>
                      </a:endParaRPr>
                    </a:p>
                  </a:txBody>
                  <a:tcPr>
                    <a:solidFill>
                      <a:schemeClr val="bg1">
                        <a:lumMod val="95000"/>
                      </a:schemeClr>
                    </a:solidFill>
                  </a:tcPr>
                </a:tc>
                <a:tc>
                  <a:txBody>
                    <a:bodyPr/>
                    <a:lstStyle/>
                    <a:p>
                      <a:r>
                        <a:rPr lang="en-US" b="0" dirty="0">
                          <a:solidFill>
                            <a:schemeClr val="tx1"/>
                          </a:solidFill>
                        </a:rPr>
                        <a:t>A</a:t>
                      </a:r>
                    </a:p>
                  </a:txBody>
                  <a:tcPr>
                    <a:solidFill>
                      <a:schemeClr val="bg1">
                        <a:lumMod val="85000"/>
                      </a:schemeClr>
                    </a:solidFill>
                  </a:tcPr>
                </a:tc>
                <a:tc>
                  <a:txBody>
                    <a:bodyPr/>
                    <a:lstStyle/>
                    <a:p>
                      <a:r>
                        <a:rPr lang="en-US" b="0" dirty="0">
                          <a:solidFill>
                            <a:schemeClr val="tx1"/>
                          </a:solidFill>
                        </a:rPr>
                        <a:t>B</a:t>
                      </a:r>
                    </a:p>
                  </a:txBody>
                  <a:tcPr>
                    <a:solidFill>
                      <a:schemeClr val="bg1">
                        <a:lumMod val="85000"/>
                      </a:schemeClr>
                    </a:solidFill>
                  </a:tcPr>
                </a:tc>
                <a:tc>
                  <a:txBody>
                    <a:bodyPr/>
                    <a:lstStyle/>
                    <a:p>
                      <a:r>
                        <a:rPr lang="en-US" b="0" dirty="0">
                          <a:solidFill>
                            <a:schemeClr val="tx1"/>
                          </a:solidFill>
                        </a:rPr>
                        <a:t>C</a:t>
                      </a:r>
                    </a:p>
                  </a:txBody>
                  <a:tcPr>
                    <a:solidFill>
                      <a:schemeClr val="bg1">
                        <a:lumMod val="85000"/>
                      </a:schemeClr>
                    </a:solidFill>
                  </a:tcPr>
                </a:tc>
                <a:extLst>
                  <a:ext uri="{0D108BD9-81ED-4DB2-BD59-A6C34878D82A}">
                    <a16:rowId xmlns:a16="http://schemas.microsoft.com/office/drawing/2014/main" val="2461125928"/>
                  </a:ext>
                </a:extLst>
              </a:tr>
              <a:tr h="398510">
                <a:tc>
                  <a:txBody>
                    <a:bodyPr/>
                    <a:lstStyle/>
                    <a:p>
                      <a:r>
                        <a:rPr lang="en-US" dirty="0">
                          <a:solidFill>
                            <a:schemeClr val="tx1"/>
                          </a:solidFill>
                        </a:rPr>
                        <a:t>A</a:t>
                      </a:r>
                    </a:p>
                  </a:txBody>
                  <a:tcPr>
                    <a:solidFill>
                      <a:schemeClr val="bg1">
                        <a:lumMod val="8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78624982"/>
                  </a:ext>
                </a:extLst>
              </a:tr>
              <a:tr h="398510">
                <a:tc>
                  <a:txBody>
                    <a:bodyPr/>
                    <a:lstStyle/>
                    <a:p>
                      <a:r>
                        <a:rPr lang="en-US" dirty="0">
                          <a:solidFill>
                            <a:schemeClr val="tx1"/>
                          </a:solidFill>
                        </a:rPr>
                        <a:t>B</a:t>
                      </a:r>
                    </a:p>
                  </a:txBody>
                  <a:tcPr>
                    <a:solidFill>
                      <a:schemeClr val="bg1">
                        <a:lumMod val="8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2749745090"/>
                  </a:ext>
                </a:extLst>
              </a:tr>
              <a:tr h="398510">
                <a:tc>
                  <a:txBody>
                    <a:bodyPr/>
                    <a:lstStyle/>
                    <a:p>
                      <a:r>
                        <a:rPr lang="en-US" dirty="0">
                          <a:solidFill>
                            <a:schemeClr val="tx1"/>
                          </a:solidFill>
                        </a:rPr>
                        <a:t>C</a:t>
                      </a:r>
                    </a:p>
                  </a:txBody>
                  <a:tcPr>
                    <a:solidFill>
                      <a:schemeClr val="bg1">
                        <a:lumMod val="8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2728982596"/>
                  </a:ext>
                </a:extLst>
              </a:tr>
            </a:tbl>
          </a:graphicData>
        </a:graphic>
      </p:graphicFrame>
      <p:pic>
        <p:nvPicPr>
          <p:cNvPr id="13" name="Picture 12" descr="servers.png">
            <a:extLst>
              <a:ext uri="{FF2B5EF4-FFF2-40B4-BE49-F238E27FC236}">
                <a16:creationId xmlns:a16="http://schemas.microsoft.com/office/drawing/2014/main" id="{978F61EE-08E1-CE49-AA73-FC40497FC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502" y="1319498"/>
            <a:ext cx="1146700" cy="2037470"/>
          </a:xfrm>
          <a:prstGeom prst="rect">
            <a:avLst/>
          </a:prstGeom>
        </p:spPr>
      </p:pic>
      <p:cxnSp>
        <p:nvCxnSpPr>
          <p:cNvPr id="15" name="Straight Arrow Connector 14">
            <a:extLst>
              <a:ext uri="{FF2B5EF4-FFF2-40B4-BE49-F238E27FC236}">
                <a16:creationId xmlns:a16="http://schemas.microsoft.com/office/drawing/2014/main" id="{0B3D2118-BB08-544D-B0DC-7235BECDB7F6}"/>
              </a:ext>
            </a:extLst>
          </p:cNvPr>
          <p:cNvCxnSpPr>
            <a:cxnSpLocks/>
          </p:cNvCxnSpPr>
          <p:nvPr/>
        </p:nvCxnSpPr>
        <p:spPr>
          <a:xfrm flipV="1">
            <a:off x="5097294" y="2354092"/>
            <a:ext cx="2957208" cy="914400"/>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FBC1D0A-ADD0-0543-BA38-5E422F7733CB}"/>
              </a:ext>
            </a:extLst>
          </p:cNvPr>
          <p:cNvCxnSpPr>
            <a:cxnSpLocks/>
          </p:cNvCxnSpPr>
          <p:nvPr/>
        </p:nvCxnSpPr>
        <p:spPr>
          <a:xfrm>
            <a:off x="8599252" y="3326858"/>
            <a:ext cx="0" cy="1070043"/>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893B055-108F-C042-8B34-6DCB65729F89}"/>
              </a:ext>
            </a:extLst>
          </p:cNvPr>
          <p:cNvCxnSpPr>
            <a:cxnSpLocks/>
          </p:cNvCxnSpPr>
          <p:nvPr/>
        </p:nvCxnSpPr>
        <p:spPr>
          <a:xfrm flipH="1">
            <a:off x="5408579" y="4863828"/>
            <a:ext cx="2393004" cy="0"/>
          </a:xfrm>
          <a:prstGeom prst="straightConnector1">
            <a:avLst/>
          </a:prstGeom>
          <a:ln w="11747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D165C274-F346-0D4D-917B-522561E0238F}"/>
              </a:ext>
            </a:extLst>
          </p:cNvPr>
          <p:cNvSpPr txBox="1"/>
          <p:nvPr/>
        </p:nvSpPr>
        <p:spPr>
          <a:xfrm>
            <a:off x="2062264" y="3813241"/>
            <a:ext cx="914399" cy="307777"/>
          </a:xfrm>
          <a:prstGeom prst="rect">
            <a:avLst/>
          </a:prstGeom>
          <a:noFill/>
        </p:spPr>
        <p:txBody>
          <a:bodyPr wrap="square" rtlCol="0">
            <a:spAutoFit/>
          </a:bodyPr>
          <a:lstStyle/>
          <a:p>
            <a:r>
              <a:rPr lang="en-US" dirty="0"/>
              <a:t>2.9,1.1</a:t>
            </a:r>
          </a:p>
        </p:txBody>
      </p:sp>
      <p:sp>
        <p:nvSpPr>
          <p:cNvPr id="30" name="TextBox 29">
            <a:extLst>
              <a:ext uri="{FF2B5EF4-FFF2-40B4-BE49-F238E27FC236}">
                <a16:creationId xmlns:a16="http://schemas.microsoft.com/office/drawing/2014/main" id="{875E50C3-F7A4-5940-BF80-977A10D5A4CD}"/>
              </a:ext>
            </a:extLst>
          </p:cNvPr>
          <p:cNvSpPr txBox="1"/>
          <p:nvPr/>
        </p:nvSpPr>
        <p:spPr>
          <a:xfrm>
            <a:off x="3035031" y="3813241"/>
            <a:ext cx="856034" cy="307777"/>
          </a:xfrm>
          <a:prstGeom prst="rect">
            <a:avLst/>
          </a:prstGeom>
          <a:noFill/>
        </p:spPr>
        <p:txBody>
          <a:bodyPr wrap="square" rtlCol="0">
            <a:spAutoFit/>
          </a:bodyPr>
          <a:lstStyle/>
          <a:p>
            <a:r>
              <a:rPr lang="en-US" dirty="0"/>
              <a:t>0,1</a:t>
            </a:r>
          </a:p>
        </p:txBody>
      </p:sp>
      <p:sp>
        <p:nvSpPr>
          <p:cNvPr id="31" name="TextBox 30">
            <a:extLst>
              <a:ext uri="{FF2B5EF4-FFF2-40B4-BE49-F238E27FC236}">
                <a16:creationId xmlns:a16="http://schemas.microsoft.com/office/drawing/2014/main" id="{6B0392DD-44CE-BC44-A8AA-F102645B1D46}"/>
              </a:ext>
            </a:extLst>
          </p:cNvPr>
          <p:cNvSpPr txBox="1"/>
          <p:nvPr/>
        </p:nvSpPr>
        <p:spPr>
          <a:xfrm>
            <a:off x="4179651" y="3809997"/>
            <a:ext cx="856034" cy="307777"/>
          </a:xfrm>
          <a:prstGeom prst="rect">
            <a:avLst/>
          </a:prstGeom>
          <a:noFill/>
        </p:spPr>
        <p:txBody>
          <a:bodyPr wrap="square" rtlCol="0">
            <a:spAutoFit/>
          </a:bodyPr>
          <a:lstStyle/>
          <a:p>
            <a:r>
              <a:rPr lang="en-US" dirty="0"/>
              <a:t>0,0</a:t>
            </a:r>
          </a:p>
        </p:txBody>
      </p:sp>
      <p:sp>
        <p:nvSpPr>
          <p:cNvPr id="32" name="TextBox 31">
            <a:extLst>
              <a:ext uri="{FF2B5EF4-FFF2-40B4-BE49-F238E27FC236}">
                <a16:creationId xmlns:a16="http://schemas.microsoft.com/office/drawing/2014/main" id="{AF8934EF-6364-B647-A5C1-34E7D585831D}"/>
              </a:ext>
            </a:extLst>
          </p:cNvPr>
          <p:cNvSpPr txBox="1"/>
          <p:nvPr/>
        </p:nvSpPr>
        <p:spPr>
          <a:xfrm>
            <a:off x="2078477" y="4218559"/>
            <a:ext cx="856034" cy="307777"/>
          </a:xfrm>
          <a:prstGeom prst="rect">
            <a:avLst/>
          </a:prstGeom>
          <a:noFill/>
        </p:spPr>
        <p:txBody>
          <a:bodyPr wrap="square" rtlCol="0">
            <a:spAutoFit/>
          </a:bodyPr>
          <a:lstStyle/>
          <a:p>
            <a:r>
              <a:rPr lang="en-US" dirty="0"/>
              <a:t>1,0.9</a:t>
            </a:r>
          </a:p>
        </p:txBody>
      </p:sp>
      <p:sp>
        <p:nvSpPr>
          <p:cNvPr id="34" name="TextBox 33">
            <a:extLst>
              <a:ext uri="{FF2B5EF4-FFF2-40B4-BE49-F238E27FC236}">
                <a16:creationId xmlns:a16="http://schemas.microsoft.com/office/drawing/2014/main" id="{6E2C8994-CD78-8A4B-88F9-121A440C0259}"/>
              </a:ext>
            </a:extLst>
          </p:cNvPr>
          <p:cNvSpPr txBox="1"/>
          <p:nvPr/>
        </p:nvSpPr>
        <p:spPr>
          <a:xfrm>
            <a:off x="3025303" y="4250985"/>
            <a:ext cx="856034" cy="307777"/>
          </a:xfrm>
          <a:prstGeom prst="rect">
            <a:avLst/>
          </a:prstGeom>
          <a:noFill/>
        </p:spPr>
        <p:txBody>
          <a:bodyPr wrap="square" rtlCol="0">
            <a:spAutoFit/>
          </a:bodyPr>
          <a:lstStyle/>
          <a:p>
            <a:r>
              <a:rPr lang="en-US" dirty="0"/>
              <a:t>1,1</a:t>
            </a:r>
          </a:p>
        </p:txBody>
      </p:sp>
      <p:sp>
        <p:nvSpPr>
          <p:cNvPr id="35" name="Rectangle 34">
            <a:extLst>
              <a:ext uri="{FF2B5EF4-FFF2-40B4-BE49-F238E27FC236}">
                <a16:creationId xmlns:a16="http://schemas.microsoft.com/office/drawing/2014/main" id="{E1193740-BFC9-3A4F-A3A3-EA0E83904233}"/>
              </a:ext>
            </a:extLst>
          </p:cNvPr>
          <p:cNvSpPr/>
          <p:nvPr/>
        </p:nvSpPr>
        <p:spPr>
          <a:xfrm>
            <a:off x="2042809" y="3813240"/>
            <a:ext cx="836578" cy="31128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6" name="Google Shape;150;p17">
            <a:extLst>
              <a:ext uri="{FF2B5EF4-FFF2-40B4-BE49-F238E27FC236}">
                <a16:creationId xmlns:a16="http://schemas.microsoft.com/office/drawing/2014/main" id="{D4286A82-DE5A-D74B-8D3E-BBB31C2A3988}"/>
              </a:ext>
            </a:extLst>
          </p:cNvPr>
          <p:cNvPicPr preferRelativeResize="0"/>
          <p:nvPr/>
        </p:nvPicPr>
        <p:blipFill>
          <a:blip r:embed="rId4">
            <a:alphaModFix/>
          </a:blip>
          <a:stretch>
            <a:fillRect/>
          </a:stretch>
        </p:blipFill>
        <p:spPr>
          <a:xfrm>
            <a:off x="8054502" y="4552543"/>
            <a:ext cx="752813" cy="744343"/>
          </a:xfrm>
          <a:prstGeom prst="rect">
            <a:avLst/>
          </a:prstGeom>
          <a:noFill/>
          <a:ln>
            <a:noFill/>
          </a:ln>
        </p:spPr>
      </p:pic>
      <p:sp>
        <p:nvSpPr>
          <p:cNvPr id="37" name="TextBox 36">
            <a:extLst>
              <a:ext uri="{FF2B5EF4-FFF2-40B4-BE49-F238E27FC236}">
                <a16:creationId xmlns:a16="http://schemas.microsoft.com/office/drawing/2014/main" id="{28770FAD-F5DB-144B-8EC8-165BF22258B2}"/>
              </a:ext>
            </a:extLst>
          </p:cNvPr>
          <p:cNvSpPr txBox="1"/>
          <p:nvPr/>
        </p:nvSpPr>
        <p:spPr>
          <a:xfrm>
            <a:off x="8949447" y="4319079"/>
            <a:ext cx="2217906" cy="1200329"/>
          </a:xfrm>
          <a:prstGeom prst="rect">
            <a:avLst/>
          </a:prstGeom>
          <a:noFill/>
        </p:spPr>
        <p:txBody>
          <a:bodyPr wrap="square" rtlCol="0">
            <a:spAutoFit/>
          </a:bodyPr>
          <a:lstStyle/>
          <a:p>
            <a:r>
              <a:rPr lang="en-US" sz="1800" dirty="0"/>
              <a:t>{&lt;(A, A), (2.9, 1.1)&gt;</a:t>
            </a:r>
          </a:p>
          <a:p>
            <a:r>
              <a:rPr lang="en-US" sz="1800" dirty="0"/>
              <a:t> &lt;(A, B), (0, 1)&gt;</a:t>
            </a:r>
          </a:p>
          <a:p>
            <a:r>
              <a:rPr lang="en-US" sz="1800" dirty="0"/>
              <a:t>…</a:t>
            </a:r>
          </a:p>
          <a:p>
            <a:r>
              <a:rPr lang="en-US" sz="1800" dirty="0"/>
              <a:t>}</a:t>
            </a:r>
          </a:p>
        </p:txBody>
      </p:sp>
      <p:sp>
        <p:nvSpPr>
          <p:cNvPr id="38" name="TextBox 37">
            <a:extLst>
              <a:ext uri="{FF2B5EF4-FFF2-40B4-BE49-F238E27FC236}">
                <a16:creationId xmlns:a16="http://schemas.microsoft.com/office/drawing/2014/main" id="{7F173501-3E84-A940-8D8B-80F22872FF23}"/>
              </a:ext>
            </a:extLst>
          </p:cNvPr>
          <p:cNvSpPr txBox="1"/>
          <p:nvPr/>
        </p:nvSpPr>
        <p:spPr>
          <a:xfrm>
            <a:off x="8946204" y="4315836"/>
            <a:ext cx="2217906" cy="1200329"/>
          </a:xfrm>
          <a:prstGeom prst="rect">
            <a:avLst/>
          </a:prstGeom>
          <a:noFill/>
        </p:spPr>
        <p:txBody>
          <a:bodyPr wrap="square" rtlCol="0">
            <a:spAutoFit/>
          </a:bodyPr>
          <a:lstStyle/>
          <a:p>
            <a:r>
              <a:rPr lang="en-US" sz="1800" dirty="0"/>
              <a:t>{&lt;(A, A), (3.1, 0.9)&gt;</a:t>
            </a:r>
          </a:p>
          <a:p>
            <a:r>
              <a:rPr lang="en-US" sz="1800" dirty="0"/>
              <a:t> &lt;(A, B), (0, 1)&gt;</a:t>
            </a:r>
          </a:p>
          <a:p>
            <a:r>
              <a:rPr lang="en-US" sz="1800" dirty="0"/>
              <a:t>…</a:t>
            </a:r>
          </a:p>
          <a:p>
            <a:r>
              <a:rPr lang="en-US" sz="1800" dirty="0"/>
              <a:t>}</a:t>
            </a:r>
          </a:p>
        </p:txBody>
      </p:sp>
      <p:sp>
        <p:nvSpPr>
          <p:cNvPr id="39" name="TextBox 38">
            <a:extLst>
              <a:ext uri="{FF2B5EF4-FFF2-40B4-BE49-F238E27FC236}">
                <a16:creationId xmlns:a16="http://schemas.microsoft.com/office/drawing/2014/main" id="{F0CB4D94-DC1B-9F45-A261-60840A85C5CA}"/>
              </a:ext>
            </a:extLst>
          </p:cNvPr>
          <p:cNvSpPr txBox="1"/>
          <p:nvPr/>
        </p:nvSpPr>
        <p:spPr>
          <a:xfrm>
            <a:off x="2088205" y="4617394"/>
            <a:ext cx="856034" cy="307777"/>
          </a:xfrm>
          <a:prstGeom prst="rect">
            <a:avLst/>
          </a:prstGeom>
          <a:noFill/>
        </p:spPr>
        <p:txBody>
          <a:bodyPr wrap="square" rtlCol="0">
            <a:spAutoFit/>
          </a:bodyPr>
          <a:lstStyle/>
          <a:p>
            <a:r>
              <a:rPr lang="en-US" dirty="0"/>
              <a:t>0,1</a:t>
            </a:r>
          </a:p>
        </p:txBody>
      </p:sp>
      <p:sp>
        <p:nvSpPr>
          <p:cNvPr id="40" name="TextBox 39">
            <a:extLst>
              <a:ext uri="{FF2B5EF4-FFF2-40B4-BE49-F238E27FC236}">
                <a16:creationId xmlns:a16="http://schemas.microsoft.com/office/drawing/2014/main" id="{86F37B32-9AFD-3648-8379-14FD7C57AEA4}"/>
              </a:ext>
            </a:extLst>
          </p:cNvPr>
          <p:cNvSpPr txBox="1"/>
          <p:nvPr/>
        </p:nvSpPr>
        <p:spPr>
          <a:xfrm>
            <a:off x="3002605" y="4656304"/>
            <a:ext cx="856034" cy="307777"/>
          </a:xfrm>
          <a:prstGeom prst="rect">
            <a:avLst/>
          </a:prstGeom>
          <a:noFill/>
        </p:spPr>
        <p:txBody>
          <a:bodyPr wrap="square" rtlCol="0">
            <a:spAutoFit/>
          </a:bodyPr>
          <a:lstStyle/>
          <a:p>
            <a:r>
              <a:rPr lang="en-US" dirty="0"/>
              <a:t>4,1</a:t>
            </a:r>
          </a:p>
        </p:txBody>
      </p:sp>
      <p:sp>
        <p:nvSpPr>
          <p:cNvPr id="41" name="TextBox 40">
            <a:extLst>
              <a:ext uri="{FF2B5EF4-FFF2-40B4-BE49-F238E27FC236}">
                <a16:creationId xmlns:a16="http://schemas.microsoft.com/office/drawing/2014/main" id="{86301E58-1BC1-3145-9D27-EEAEA008857D}"/>
              </a:ext>
            </a:extLst>
          </p:cNvPr>
          <p:cNvSpPr txBox="1"/>
          <p:nvPr/>
        </p:nvSpPr>
        <p:spPr>
          <a:xfrm>
            <a:off x="2068749" y="3819726"/>
            <a:ext cx="856034" cy="307777"/>
          </a:xfrm>
          <a:prstGeom prst="rect">
            <a:avLst/>
          </a:prstGeom>
          <a:noFill/>
        </p:spPr>
        <p:txBody>
          <a:bodyPr wrap="square" rtlCol="0">
            <a:spAutoFit/>
          </a:bodyPr>
          <a:lstStyle/>
          <a:p>
            <a:r>
              <a:rPr lang="en-US" dirty="0"/>
              <a:t>3,1</a:t>
            </a:r>
          </a:p>
        </p:txBody>
      </p:sp>
      <p:sp>
        <p:nvSpPr>
          <p:cNvPr id="42" name="TextBox 41">
            <a:extLst>
              <a:ext uri="{FF2B5EF4-FFF2-40B4-BE49-F238E27FC236}">
                <a16:creationId xmlns:a16="http://schemas.microsoft.com/office/drawing/2014/main" id="{6B9ED5AF-085D-014C-921C-D52F7C3F003B}"/>
              </a:ext>
            </a:extLst>
          </p:cNvPr>
          <p:cNvSpPr txBox="1"/>
          <p:nvPr/>
        </p:nvSpPr>
        <p:spPr>
          <a:xfrm>
            <a:off x="2104417" y="4244500"/>
            <a:ext cx="856034" cy="307777"/>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8078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9"/>
                                        </p:tgtEl>
                                        <p:attrNameLst>
                                          <p:attrName>style.visibility</p:attrName>
                                        </p:attrNameLst>
                                      </p:cBhvr>
                                      <p:to>
                                        <p:strVal val="hidden"/>
                                      </p:to>
                                    </p:set>
                                  </p:childTnLst>
                                </p:cTn>
                              </p:par>
                              <p:par>
                                <p:cTn id="63" presetID="1" presetClass="entr" presetSubtype="0" fill="hold" grpId="1"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1" grpId="0"/>
      <p:bldP spid="32" grpId="0"/>
      <p:bldP spid="32" grpId="1"/>
      <p:bldP spid="34" grpId="0"/>
      <p:bldP spid="35" grpId="0" animBg="1"/>
      <p:bldP spid="37" grpId="0"/>
      <p:bldP spid="37" grpId="1"/>
      <p:bldP spid="38" grpId="0"/>
      <p:bldP spid="38" grpId="1"/>
      <p:bldP spid="39" grpId="0"/>
      <p:bldP spid="39" grpId="1"/>
      <p:bldP spid="40" grpId="0"/>
      <p:bldP spid="40" grpId="1"/>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2E53-2B28-B346-9EEF-7A76AB32EEFA}"/>
              </a:ext>
            </a:extLst>
          </p:cNvPr>
          <p:cNvSpPr>
            <a:spLocks noGrp="1"/>
          </p:cNvSpPr>
          <p:nvPr>
            <p:ph type="title"/>
          </p:nvPr>
        </p:nvSpPr>
        <p:spPr>
          <a:xfrm>
            <a:off x="838200" y="365125"/>
            <a:ext cx="10873902" cy="1325563"/>
          </a:xfrm>
        </p:spPr>
        <p:txBody>
          <a:bodyPr/>
          <a:lstStyle/>
          <a:p>
            <a:r>
              <a:rPr lang="en-US" dirty="0"/>
              <a:t>Game Model Learning for Many-Player Games</a:t>
            </a:r>
          </a:p>
        </p:txBody>
      </p:sp>
      <p:sp>
        <p:nvSpPr>
          <p:cNvPr id="3" name="Text Placeholder 2">
            <a:extLst>
              <a:ext uri="{FF2B5EF4-FFF2-40B4-BE49-F238E27FC236}">
                <a16:creationId xmlns:a16="http://schemas.microsoft.com/office/drawing/2014/main" id="{659EDE86-2D4F-CE46-9E86-0A0B792BEEC9}"/>
              </a:ext>
            </a:extLst>
          </p:cNvPr>
          <p:cNvSpPr>
            <a:spLocks noGrp="1"/>
          </p:cNvSpPr>
          <p:nvPr>
            <p:ph type="body" idx="1"/>
          </p:nvPr>
        </p:nvSpPr>
        <p:spPr/>
        <p:txBody>
          <a:bodyPr/>
          <a:lstStyle/>
          <a:p>
            <a:r>
              <a:rPr lang="en-US" dirty="0"/>
              <a:t>Besides just filling </a:t>
            </a:r>
            <a:r>
              <a:rPr lang="en-US"/>
              <a:t>game tabular, </a:t>
            </a:r>
            <a:r>
              <a:rPr lang="en-US" dirty="0"/>
              <a:t>we can use machine learning techniques to generalize observed data to unobserved entries</a:t>
            </a:r>
          </a:p>
          <a:p>
            <a:endParaRPr lang="en-US" dirty="0"/>
          </a:p>
          <a:p>
            <a:r>
              <a:rPr lang="en-US" dirty="0"/>
              <a:t>The way we generalize it is to impose structural hypothesis</a:t>
            </a:r>
          </a:p>
        </p:txBody>
      </p:sp>
    </p:spTree>
    <p:extLst>
      <p:ext uri="{BB962C8B-B14F-4D97-AF65-F5344CB8AC3E}">
        <p14:creationId xmlns:p14="http://schemas.microsoft.com/office/powerpoint/2010/main" val="3630933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012781-9CA2-9542-8816-EB97484580A4}"/>
              </a:ext>
            </a:extLst>
          </p:cNvPr>
          <p:cNvPicPr>
            <a:picLocks noChangeAspect="1"/>
          </p:cNvPicPr>
          <p:nvPr/>
        </p:nvPicPr>
        <p:blipFill>
          <a:blip r:link="rId3"/>
          <a:stretch>
            <a:fillRect/>
          </a:stretch>
        </p:blipFill>
        <p:spPr>
          <a:xfrm>
            <a:off x="1270000" y="1270000"/>
            <a:ext cx="63500" cy="76200"/>
          </a:xfrm>
          <a:prstGeom prst="rect">
            <a:avLst/>
          </a:prstGeom>
        </p:spPr>
      </p:pic>
      <p:sp>
        <p:nvSpPr>
          <p:cNvPr id="8" name="Freeform 7">
            <a:extLst>
              <a:ext uri="{FF2B5EF4-FFF2-40B4-BE49-F238E27FC236}">
                <a16:creationId xmlns:a16="http://schemas.microsoft.com/office/drawing/2014/main" id="{61FF75C7-CEFB-7A4D-9997-20BF759C8245}"/>
              </a:ext>
            </a:extLst>
          </p:cNvPr>
          <p:cNvSpPr/>
          <p:nvPr/>
        </p:nvSpPr>
        <p:spPr>
          <a:xfrm>
            <a:off x="0" y="509179"/>
            <a:ext cx="12192000" cy="3726490"/>
          </a:xfrm>
          <a:custGeom>
            <a:avLst/>
            <a:gdLst>
              <a:gd name="connsiteX0" fmla="*/ 0 w 9953296"/>
              <a:gd name="connsiteY0" fmla="*/ 3726490 h 3726490"/>
              <a:gd name="connsiteX1" fmla="*/ 3300248 w 9953296"/>
              <a:gd name="connsiteY1" fmla="*/ 68890 h 3726490"/>
              <a:gd name="connsiteX2" fmla="*/ 9953296 w 9953296"/>
              <a:gd name="connsiteY2" fmla="*/ 1382683 h 3726490"/>
            </a:gdLst>
            <a:ahLst/>
            <a:cxnLst>
              <a:cxn ang="0">
                <a:pos x="connsiteX0" y="connsiteY0"/>
              </a:cxn>
              <a:cxn ang="0">
                <a:pos x="connsiteX1" y="connsiteY1"/>
              </a:cxn>
              <a:cxn ang="0">
                <a:pos x="connsiteX2" y="connsiteY2"/>
              </a:cxn>
            </a:cxnLst>
            <a:rect l="l" t="t" r="r" b="b"/>
            <a:pathLst>
              <a:path w="9953296" h="3726490">
                <a:moveTo>
                  <a:pt x="0" y="3726490"/>
                </a:moveTo>
                <a:cubicBezTo>
                  <a:pt x="820682" y="2093007"/>
                  <a:pt x="1641365" y="459524"/>
                  <a:pt x="3300248" y="68890"/>
                </a:cubicBezTo>
                <a:cubicBezTo>
                  <a:pt x="4959131" y="-321744"/>
                  <a:pt x="8918027" y="1062118"/>
                  <a:pt x="9953296" y="138268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B22A05-0D6B-BA48-AC7B-7DA43EEE1325}"/>
              </a:ext>
            </a:extLst>
          </p:cNvPr>
          <p:cNvSpPr txBox="1"/>
          <p:nvPr/>
        </p:nvSpPr>
        <p:spPr>
          <a:xfrm>
            <a:off x="3794235" y="788276"/>
            <a:ext cx="3573517" cy="461665"/>
          </a:xfrm>
          <a:prstGeom prst="rect">
            <a:avLst/>
          </a:prstGeom>
          <a:noFill/>
        </p:spPr>
        <p:txBody>
          <a:bodyPr wrap="square" rtlCol="0">
            <a:spAutoFit/>
          </a:bodyPr>
          <a:lstStyle/>
          <a:p>
            <a:r>
              <a:rPr lang="en-US" sz="2400" b="1" dirty="0"/>
              <a:t>Full Game Space</a:t>
            </a:r>
          </a:p>
        </p:txBody>
      </p:sp>
      <p:sp>
        <p:nvSpPr>
          <p:cNvPr id="10" name="Freeform 9">
            <a:extLst>
              <a:ext uri="{FF2B5EF4-FFF2-40B4-BE49-F238E27FC236}">
                <a16:creationId xmlns:a16="http://schemas.microsoft.com/office/drawing/2014/main" id="{49939E2D-3DA9-4842-A032-78B38150FE3F}"/>
              </a:ext>
            </a:extLst>
          </p:cNvPr>
          <p:cNvSpPr/>
          <p:nvPr/>
        </p:nvSpPr>
        <p:spPr>
          <a:xfrm>
            <a:off x="2081048" y="2490738"/>
            <a:ext cx="10142483" cy="4330476"/>
          </a:xfrm>
          <a:custGeom>
            <a:avLst/>
            <a:gdLst>
              <a:gd name="connsiteX0" fmla="*/ 0 w 10142483"/>
              <a:gd name="connsiteY0" fmla="*/ 4330476 h 4330476"/>
              <a:gd name="connsiteX1" fmla="*/ 2375338 w 10142483"/>
              <a:gd name="connsiteY1" fmla="*/ 126338 h 4330476"/>
              <a:gd name="connsiteX2" fmla="*/ 6547945 w 10142483"/>
              <a:gd name="connsiteY2" fmla="*/ 1282476 h 4330476"/>
              <a:gd name="connsiteX3" fmla="*/ 10142483 w 10142483"/>
              <a:gd name="connsiteY3" fmla="*/ 3184848 h 4330476"/>
            </a:gdLst>
            <a:ahLst/>
            <a:cxnLst>
              <a:cxn ang="0">
                <a:pos x="connsiteX0" y="connsiteY0"/>
              </a:cxn>
              <a:cxn ang="0">
                <a:pos x="connsiteX1" y="connsiteY1"/>
              </a:cxn>
              <a:cxn ang="0">
                <a:pos x="connsiteX2" y="connsiteY2"/>
              </a:cxn>
              <a:cxn ang="0">
                <a:pos x="connsiteX3" y="connsiteY3"/>
              </a:cxn>
            </a:cxnLst>
            <a:rect l="l" t="t" r="r" b="b"/>
            <a:pathLst>
              <a:path w="10142483" h="4330476">
                <a:moveTo>
                  <a:pt x="0" y="4330476"/>
                </a:moveTo>
                <a:cubicBezTo>
                  <a:pt x="642007" y="2482407"/>
                  <a:pt x="1284014" y="634338"/>
                  <a:pt x="2375338" y="126338"/>
                </a:cubicBezTo>
                <a:cubicBezTo>
                  <a:pt x="3466662" y="-381662"/>
                  <a:pt x="5253421" y="772724"/>
                  <a:pt x="6547945" y="1282476"/>
                </a:cubicBezTo>
                <a:cubicBezTo>
                  <a:pt x="7842469" y="1792228"/>
                  <a:pt x="9471573" y="2901069"/>
                  <a:pt x="10142483" y="31848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F875D1-D55A-894F-88A8-64AEE77D0F52}"/>
              </a:ext>
            </a:extLst>
          </p:cNvPr>
          <p:cNvSpPr txBox="1"/>
          <p:nvPr/>
        </p:nvSpPr>
        <p:spPr>
          <a:xfrm>
            <a:off x="4183116" y="5612524"/>
            <a:ext cx="4364536" cy="461665"/>
          </a:xfrm>
          <a:prstGeom prst="rect">
            <a:avLst/>
          </a:prstGeom>
          <a:noFill/>
        </p:spPr>
        <p:txBody>
          <a:bodyPr wrap="square" rtlCol="0">
            <a:spAutoFit/>
          </a:bodyPr>
          <a:lstStyle/>
          <a:p>
            <a:r>
              <a:rPr lang="en-US" sz="2400" b="1" dirty="0"/>
              <a:t>Hypothesis Game Space</a:t>
            </a:r>
          </a:p>
        </p:txBody>
      </p:sp>
      <p:sp>
        <p:nvSpPr>
          <p:cNvPr id="12" name="Oval 11">
            <a:extLst>
              <a:ext uri="{FF2B5EF4-FFF2-40B4-BE49-F238E27FC236}">
                <a16:creationId xmlns:a16="http://schemas.microsoft.com/office/drawing/2014/main" id="{FC2D1F4B-0FC6-F045-9B8C-1A6C41386D7D}"/>
              </a:ext>
            </a:extLst>
          </p:cNvPr>
          <p:cNvSpPr/>
          <p:nvPr/>
        </p:nvSpPr>
        <p:spPr>
          <a:xfrm>
            <a:off x="4277711" y="1828799"/>
            <a:ext cx="126124" cy="126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9F85A6-2D1B-D542-BC53-32C6C777A010}"/>
              </a:ext>
            </a:extLst>
          </p:cNvPr>
          <p:cNvSpPr/>
          <p:nvPr/>
        </p:nvSpPr>
        <p:spPr>
          <a:xfrm>
            <a:off x="4524705" y="2517225"/>
            <a:ext cx="126124" cy="126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9E1CE7-9DA3-1F4E-BABC-6BA5BAEA7771}"/>
              </a:ext>
            </a:extLst>
          </p:cNvPr>
          <p:cNvSpPr/>
          <p:nvPr/>
        </p:nvSpPr>
        <p:spPr>
          <a:xfrm>
            <a:off x="4629807" y="3725916"/>
            <a:ext cx="126124" cy="126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A687C1-5DB3-FA4A-9431-9B841950841D}"/>
              </a:ext>
            </a:extLst>
          </p:cNvPr>
          <p:cNvSpPr txBox="1"/>
          <p:nvPr/>
        </p:nvSpPr>
        <p:spPr>
          <a:xfrm>
            <a:off x="3569825" y="1462784"/>
            <a:ext cx="1376855" cy="369332"/>
          </a:xfrm>
          <a:prstGeom prst="rect">
            <a:avLst/>
          </a:prstGeom>
          <a:noFill/>
        </p:spPr>
        <p:txBody>
          <a:bodyPr wrap="square" rtlCol="0">
            <a:spAutoFit/>
          </a:bodyPr>
          <a:lstStyle/>
          <a:p>
            <a:r>
              <a:rPr lang="en-US" dirty="0"/>
              <a:t>Target Game</a:t>
            </a:r>
          </a:p>
        </p:txBody>
      </p:sp>
      <p:sp>
        <p:nvSpPr>
          <p:cNvPr id="16" name="TextBox 15">
            <a:extLst>
              <a:ext uri="{FF2B5EF4-FFF2-40B4-BE49-F238E27FC236}">
                <a16:creationId xmlns:a16="http://schemas.microsoft.com/office/drawing/2014/main" id="{81FABB54-A0D3-CA4B-B51C-B11FD574B778}"/>
              </a:ext>
            </a:extLst>
          </p:cNvPr>
          <p:cNvSpPr txBox="1"/>
          <p:nvPr/>
        </p:nvSpPr>
        <p:spPr>
          <a:xfrm>
            <a:off x="4093780" y="4167352"/>
            <a:ext cx="1897117" cy="369332"/>
          </a:xfrm>
          <a:prstGeom prst="rect">
            <a:avLst/>
          </a:prstGeom>
          <a:noFill/>
        </p:spPr>
        <p:txBody>
          <a:bodyPr wrap="square" rtlCol="0">
            <a:spAutoFit/>
          </a:bodyPr>
          <a:lstStyle/>
          <a:p>
            <a:r>
              <a:rPr lang="en-US" dirty="0"/>
              <a:t>Initial Hypothesis</a:t>
            </a:r>
          </a:p>
        </p:txBody>
      </p:sp>
      <p:sp>
        <p:nvSpPr>
          <p:cNvPr id="17" name="TextBox 16">
            <a:extLst>
              <a:ext uri="{FF2B5EF4-FFF2-40B4-BE49-F238E27FC236}">
                <a16:creationId xmlns:a16="http://schemas.microsoft.com/office/drawing/2014/main" id="{77A28E9B-73D2-5540-8872-1697917F4BA2}"/>
              </a:ext>
            </a:extLst>
          </p:cNvPr>
          <p:cNvSpPr txBox="1"/>
          <p:nvPr/>
        </p:nvSpPr>
        <p:spPr>
          <a:xfrm>
            <a:off x="1449861" y="2887504"/>
            <a:ext cx="1897117" cy="369332"/>
          </a:xfrm>
          <a:prstGeom prst="rect">
            <a:avLst/>
          </a:prstGeom>
          <a:noFill/>
        </p:spPr>
        <p:txBody>
          <a:bodyPr wrap="square" rtlCol="0">
            <a:spAutoFit/>
          </a:bodyPr>
          <a:lstStyle/>
          <a:p>
            <a:r>
              <a:rPr lang="en-US" dirty="0"/>
              <a:t>Final Hypothesis</a:t>
            </a:r>
          </a:p>
        </p:txBody>
      </p:sp>
      <p:cxnSp>
        <p:nvCxnSpPr>
          <p:cNvPr id="19" name="Curved Connector 18">
            <a:extLst>
              <a:ext uri="{FF2B5EF4-FFF2-40B4-BE49-F238E27FC236}">
                <a16:creationId xmlns:a16="http://schemas.microsoft.com/office/drawing/2014/main" id="{1ADC0907-53D0-C340-9DC4-CFFB9F08DAAB}"/>
              </a:ext>
            </a:extLst>
          </p:cNvPr>
          <p:cNvCxnSpPr>
            <a:cxnSpLocks/>
            <a:stCxn id="14" idx="1"/>
          </p:cNvCxnSpPr>
          <p:nvPr/>
        </p:nvCxnSpPr>
        <p:spPr>
          <a:xfrm rot="5400000" flipH="1" flipV="1">
            <a:off x="4503684" y="3476373"/>
            <a:ext cx="412607" cy="12342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ABFEAAEC-4CE0-6A44-A0AA-7A6EB48CE8D6}"/>
              </a:ext>
            </a:extLst>
          </p:cNvPr>
          <p:cNvCxnSpPr>
            <a:cxnSpLocks/>
          </p:cNvCxnSpPr>
          <p:nvPr/>
        </p:nvCxnSpPr>
        <p:spPr>
          <a:xfrm rot="16200000" flipV="1">
            <a:off x="4472155" y="3063765"/>
            <a:ext cx="417862" cy="13408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5EC4439-6D30-8843-914E-2007255A5AA8}"/>
              </a:ext>
            </a:extLst>
          </p:cNvPr>
          <p:cNvCxnSpPr>
            <a:cxnSpLocks/>
            <a:endCxn id="13" idx="5"/>
          </p:cNvCxnSpPr>
          <p:nvPr/>
        </p:nvCxnSpPr>
        <p:spPr>
          <a:xfrm rot="5400000" flipH="1" flipV="1">
            <a:off x="4453682" y="2782689"/>
            <a:ext cx="336488" cy="2086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Freeform 46">
            <a:extLst>
              <a:ext uri="{FF2B5EF4-FFF2-40B4-BE49-F238E27FC236}">
                <a16:creationId xmlns:a16="http://schemas.microsoft.com/office/drawing/2014/main" id="{2F6B392F-4F26-2D46-A7C0-250DC1B04CC6}"/>
              </a:ext>
            </a:extLst>
          </p:cNvPr>
          <p:cNvSpPr/>
          <p:nvPr/>
        </p:nvSpPr>
        <p:spPr>
          <a:xfrm>
            <a:off x="4392706" y="1882589"/>
            <a:ext cx="1201434" cy="1911646"/>
          </a:xfrm>
          <a:custGeom>
            <a:avLst/>
            <a:gdLst>
              <a:gd name="connsiteX0" fmla="*/ 252248 w 1148264"/>
              <a:gd name="connsiteY0" fmla="*/ 1860331 h 1860331"/>
              <a:gd name="connsiteX1" fmla="*/ 1145627 w 1148264"/>
              <a:gd name="connsiteY1" fmla="*/ 798787 h 1860331"/>
              <a:gd name="connsiteX2" fmla="*/ 0 w 1148264"/>
              <a:gd name="connsiteY2" fmla="*/ 0 h 1860331"/>
            </a:gdLst>
            <a:ahLst/>
            <a:cxnLst>
              <a:cxn ang="0">
                <a:pos x="connsiteX0" y="connsiteY0"/>
              </a:cxn>
              <a:cxn ang="0">
                <a:pos x="connsiteX1" y="connsiteY1"/>
              </a:cxn>
              <a:cxn ang="0">
                <a:pos x="connsiteX2" y="connsiteY2"/>
              </a:cxn>
            </a:cxnLst>
            <a:rect l="l" t="t" r="r" b="b"/>
            <a:pathLst>
              <a:path w="1148264" h="1860331">
                <a:moveTo>
                  <a:pt x="252248" y="1860331"/>
                </a:moveTo>
                <a:cubicBezTo>
                  <a:pt x="719958" y="1484586"/>
                  <a:pt x="1187668" y="1108842"/>
                  <a:pt x="1145627" y="798787"/>
                </a:cubicBezTo>
                <a:cubicBezTo>
                  <a:pt x="1103586" y="488732"/>
                  <a:pt x="192689" y="136634"/>
                  <a:pt x="0" y="0"/>
                </a:cubicBezTo>
              </a:path>
            </a:pathLst>
          </a:custGeom>
          <a:noFill/>
          <a:ln>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CFDDF85A-5F49-4F46-B1AE-FBC5F7F19358}"/>
              </a:ext>
            </a:extLst>
          </p:cNvPr>
          <p:cNvSpPr/>
          <p:nvPr/>
        </p:nvSpPr>
        <p:spPr>
          <a:xfrm>
            <a:off x="3601791" y="1906622"/>
            <a:ext cx="1086941" cy="1478604"/>
          </a:xfrm>
          <a:custGeom>
            <a:avLst/>
            <a:gdLst>
              <a:gd name="connsiteX0" fmla="*/ 686004 w 1044350"/>
              <a:gd name="connsiteY0" fmla="*/ 0 h 1470454"/>
              <a:gd name="connsiteX1" fmla="*/ 6382 w 1044350"/>
              <a:gd name="connsiteY1" fmla="*/ 1062681 h 1470454"/>
              <a:gd name="connsiteX2" fmla="*/ 1044350 w 1044350"/>
              <a:gd name="connsiteY2" fmla="*/ 1470454 h 1470454"/>
            </a:gdLst>
            <a:ahLst/>
            <a:cxnLst>
              <a:cxn ang="0">
                <a:pos x="connsiteX0" y="connsiteY0"/>
              </a:cxn>
              <a:cxn ang="0">
                <a:pos x="connsiteX1" y="connsiteY1"/>
              </a:cxn>
              <a:cxn ang="0">
                <a:pos x="connsiteX2" y="connsiteY2"/>
              </a:cxn>
            </a:cxnLst>
            <a:rect l="l" t="t" r="r" b="b"/>
            <a:pathLst>
              <a:path w="1044350" h="1470454">
                <a:moveTo>
                  <a:pt x="686004" y="0"/>
                </a:moveTo>
                <a:cubicBezTo>
                  <a:pt x="316331" y="408802"/>
                  <a:pt x="-53342" y="817605"/>
                  <a:pt x="6382" y="1062681"/>
                </a:cubicBezTo>
                <a:cubicBezTo>
                  <a:pt x="66106" y="1307757"/>
                  <a:pt x="875474" y="1398373"/>
                  <a:pt x="1044350" y="1470454"/>
                </a:cubicBezTo>
              </a:path>
            </a:pathLst>
          </a:custGeom>
          <a:noFill/>
          <a:ln>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03CA57AD-6085-6541-BAD7-E97A999BD7AE}"/>
              </a:ext>
            </a:extLst>
          </p:cNvPr>
          <p:cNvSpPr/>
          <p:nvPr/>
        </p:nvSpPr>
        <p:spPr>
          <a:xfrm>
            <a:off x="4428565" y="1882589"/>
            <a:ext cx="979226" cy="1506070"/>
          </a:xfrm>
          <a:custGeom>
            <a:avLst/>
            <a:gdLst>
              <a:gd name="connsiteX0" fmla="*/ 383060 w 996430"/>
              <a:gd name="connsiteY0" fmla="*/ 1359243 h 1359243"/>
              <a:gd name="connsiteX1" fmla="*/ 988541 w 996430"/>
              <a:gd name="connsiteY1" fmla="*/ 605481 h 1359243"/>
              <a:gd name="connsiteX2" fmla="*/ 0 w 996430"/>
              <a:gd name="connsiteY2" fmla="*/ 0 h 1359243"/>
            </a:gdLst>
            <a:ahLst/>
            <a:cxnLst>
              <a:cxn ang="0">
                <a:pos x="connsiteX0" y="connsiteY0"/>
              </a:cxn>
              <a:cxn ang="0">
                <a:pos x="connsiteX1" y="connsiteY1"/>
              </a:cxn>
              <a:cxn ang="0">
                <a:pos x="connsiteX2" y="connsiteY2"/>
              </a:cxn>
            </a:cxnLst>
            <a:rect l="l" t="t" r="r" b="b"/>
            <a:pathLst>
              <a:path w="996430" h="1359243">
                <a:moveTo>
                  <a:pt x="383060" y="1359243"/>
                </a:moveTo>
                <a:cubicBezTo>
                  <a:pt x="717722" y="1095632"/>
                  <a:pt x="1052384" y="832021"/>
                  <a:pt x="988541" y="605481"/>
                </a:cubicBezTo>
                <a:cubicBezTo>
                  <a:pt x="924698" y="378941"/>
                  <a:pt x="160638" y="102973"/>
                  <a:pt x="0" y="0"/>
                </a:cubicBezTo>
              </a:path>
            </a:pathLst>
          </a:custGeom>
          <a:noFill/>
          <a:ln>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FB462328-BB70-964B-9B87-21E140EB1BF6}"/>
              </a:ext>
            </a:extLst>
          </p:cNvPr>
          <p:cNvSpPr/>
          <p:nvPr/>
        </p:nvSpPr>
        <p:spPr>
          <a:xfrm>
            <a:off x="3974105" y="1792941"/>
            <a:ext cx="669613" cy="1201271"/>
          </a:xfrm>
          <a:custGeom>
            <a:avLst/>
            <a:gdLst>
              <a:gd name="connsiteX0" fmla="*/ 338403 w 560825"/>
              <a:gd name="connsiteY0" fmla="*/ 0 h 1037967"/>
              <a:gd name="connsiteX1" fmla="*/ 4771 w 560825"/>
              <a:gd name="connsiteY1" fmla="*/ 667265 h 1037967"/>
              <a:gd name="connsiteX2" fmla="*/ 560825 w 560825"/>
              <a:gd name="connsiteY2" fmla="*/ 1037967 h 1037967"/>
            </a:gdLst>
            <a:ahLst/>
            <a:cxnLst>
              <a:cxn ang="0">
                <a:pos x="connsiteX0" y="connsiteY0"/>
              </a:cxn>
              <a:cxn ang="0">
                <a:pos x="connsiteX1" y="connsiteY1"/>
              </a:cxn>
              <a:cxn ang="0">
                <a:pos x="connsiteX2" y="connsiteY2"/>
              </a:cxn>
            </a:cxnLst>
            <a:rect l="l" t="t" r="r" b="b"/>
            <a:pathLst>
              <a:path w="560825" h="1037967">
                <a:moveTo>
                  <a:pt x="338403" y="0"/>
                </a:moveTo>
                <a:cubicBezTo>
                  <a:pt x="153052" y="247135"/>
                  <a:pt x="-32299" y="494271"/>
                  <a:pt x="4771" y="667265"/>
                </a:cubicBezTo>
                <a:cubicBezTo>
                  <a:pt x="41841" y="840259"/>
                  <a:pt x="459912" y="978243"/>
                  <a:pt x="560825" y="1037967"/>
                </a:cubicBezTo>
              </a:path>
            </a:pathLst>
          </a:custGeom>
          <a:noFill/>
          <a:ln>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3D4C32F7-8E42-3540-BCA9-B0C167E35875}"/>
              </a:ext>
            </a:extLst>
          </p:cNvPr>
          <p:cNvSpPr/>
          <p:nvPr/>
        </p:nvSpPr>
        <p:spPr>
          <a:xfrm>
            <a:off x="4286107" y="1890584"/>
            <a:ext cx="285893" cy="679621"/>
          </a:xfrm>
          <a:custGeom>
            <a:avLst/>
            <a:gdLst>
              <a:gd name="connsiteX0" fmla="*/ 63471 w 285893"/>
              <a:gd name="connsiteY0" fmla="*/ 0 h 679621"/>
              <a:gd name="connsiteX1" fmla="*/ 14044 w 285893"/>
              <a:gd name="connsiteY1" fmla="*/ 506627 h 679621"/>
              <a:gd name="connsiteX2" fmla="*/ 285893 w 285893"/>
              <a:gd name="connsiteY2" fmla="*/ 679621 h 679621"/>
            </a:gdLst>
            <a:ahLst/>
            <a:cxnLst>
              <a:cxn ang="0">
                <a:pos x="connsiteX0" y="connsiteY0"/>
              </a:cxn>
              <a:cxn ang="0">
                <a:pos x="connsiteX1" y="connsiteY1"/>
              </a:cxn>
              <a:cxn ang="0">
                <a:pos x="connsiteX2" y="connsiteY2"/>
              </a:cxn>
            </a:cxnLst>
            <a:rect l="l" t="t" r="r" b="b"/>
            <a:pathLst>
              <a:path w="285893" h="679621">
                <a:moveTo>
                  <a:pt x="63471" y="0"/>
                </a:moveTo>
                <a:cubicBezTo>
                  <a:pt x="20222" y="196678"/>
                  <a:pt x="-23026" y="393357"/>
                  <a:pt x="14044" y="506627"/>
                </a:cubicBezTo>
                <a:cubicBezTo>
                  <a:pt x="51114" y="619897"/>
                  <a:pt x="215871" y="650789"/>
                  <a:pt x="285893" y="679621"/>
                </a:cubicBezTo>
              </a:path>
            </a:pathLst>
          </a:custGeom>
          <a:noFill/>
          <a:ln>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EE285E18-2CA6-BD43-8941-127976A51372}"/>
              </a:ext>
            </a:extLst>
          </p:cNvPr>
          <p:cNvSpPr/>
          <p:nvPr/>
        </p:nvSpPr>
        <p:spPr>
          <a:xfrm>
            <a:off x="4392706" y="1918447"/>
            <a:ext cx="625782" cy="1034819"/>
          </a:xfrm>
          <a:custGeom>
            <a:avLst/>
            <a:gdLst>
              <a:gd name="connsiteX0" fmla="*/ 135924 w 545341"/>
              <a:gd name="connsiteY0" fmla="*/ 864973 h 864973"/>
              <a:gd name="connsiteX1" fmla="*/ 543697 w 545341"/>
              <a:gd name="connsiteY1" fmla="*/ 506627 h 864973"/>
              <a:gd name="connsiteX2" fmla="*/ 0 w 545341"/>
              <a:gd name="connsiteY2" fmla="*/ 0 h 864973"/>
            </a:gdLst>
            <a:ahLst/>
            <a:cxnLst>
              <a:cxn ang="0">
                <a:pos x="connsiteX0" y="connsiteY0"/>
              </a:cxn>
              <a:cxn ang="0">
                <a:pos x="connsiteX1" y="connsiteY1"/>
              </a:cxn>
              <a:cxn ang="0">
                <a:pos x="connsiteX2" y="connsiteY2"/>
              </a:cxn>
            </a:cxnLst>
            <a:rect l="l" t="t" r="r" b="b"/>
            <a:pathLst>
              <a:path w="545341" h="864973">
                <a:moveTo>
                  <a:pt x="135924" y="864973"/>
                </a:moveTo>
                <a:cubicBezTo>
                  <a:pt x="351137" y="757881"/>
                  <a:pt x="566351" y="650789"/>
                  <a:pt x="543697" y="506627"/>
                </a:cubicBezTo>
                <a:cubicBezTo>
                  <a:pt x="521043" y="362465"/>
                  <a:pt x="260521" y="181232"/>
                  <a:pt x="0" y="0"/>
                </a:cubicBezTo>
              </a:path>
            </a:pathLst>
          </a:custGeom>
          <a:noFill/>
          <a:ln>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41E0F640-4E53-D348-974A-035537B6AF91}"/>
              </a:ext>
            </a:extLst>
          </p:cNvPr>
          <p:cNvCxnSpPr>
            <a:stCxn id="13" idx="2"/>
          </p:cNvCxnSpPr>
          <p:nvPr/>
        </p:nvCxnSpPr>
        <p:spPr>
          <a:xfrm flipH="1">
            <a:off x="3089189" y="2580287"/>
            <a:ext cx="1435516" cy="447118"/>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CFCA6287-7C7F-074C-A1DA-BD58E68E821E}"/>
              </a:ext>
            </a:extLst>
          </p:cNvPr>
          <p:cNvCxnSpPr>
            <a:cxnSpLocks/>
            <a:stCxn id="14" idx="5"/>
          </p:cNvCxnSpPr>
          <p:nvPr/>
        </p:nvCxnSpPr>
        <p:spPr>
          <a:xfrm>
            <a:off x="4737461" y="3833569"/>
            <a:ext cx="378236" cy="46658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95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7" grpId="0"/>
      <p:bldP spid="47" grpId="0" animBg="1"/>
      <p:bldP spid="48" grpId="0" animBg="1"/>
      <p:bldP spid="49" grpId="0" animBg="1"/>
      <p:bldP spid="50" grpId="0" animBg="1"/>
      <p:bldP spid="55" grpId="0" animBg="1"/>
      <p:bldP spid="58" grpId="0" animBg="1"/>
      <p:bldP spid="5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2812-0D41-BA46-B498-C4F94B65C5C3}"/>
              </a:ext>
            </a:extLst>
          </p:cNvPr>
          <p:cNvSpPr>
            <a:spLocks noGrp="1"/>
          </p:cNvSpPr>
          <p:nvPr>
            <p:ph type="title"/>
          </p:nvPr>
        </p:nvSpPr>
        <p:spPr>
          <a:xfrm>
            <a:off x="857655" y="0"/>
            <a:ext cx="10515600" cy="1325563"/>
          </a:xfrm>
        </p:spPr>
        <p:txBody>
          <a:bodyPr/>
          <a:lstStyle/>
          <a:p>
            <a:r>
              <a:rPr lang="en-US" dirty="0"/>
              <a:t>Iterative structure learning framework</a:t>
            </a:r>
          </a:p>
        </p:txBody>
      </p:sp>
      <p:sp>
        <p:nvSpPr>
          <p:cNvPr id="3" name="Text Placeholder 2">
            <a:extLst>
              <a:ext uri="{FF2B5EF4-FFF2-40B4-BE49-F238E27FC236}">
                <a16:creationId xmlns:a16="http://schemas.microsoft.com/office/drawing/2014/main" id="{44BA3D81-0409-2A45-8C5F-FCF3E09C9A44}"/>
              </a:ext>
            </a:extLst>
          </p:cNvPr>
          <p:cNvSpPr>
            <a:spLocks noGrp="1"/>
          </p:cNvSpPr>
          <p:nvPr>
            <p:ph type="body" idx="1"/>
          </p:nvPr>
        </p:nvSpPr>
        <p:spPr>
          <a:xfrm>
            <a:off x="745435" y="1035571"/>
            <a:ext cx="11083150" cy="4351338"/>
          </a:xfrm>
        </p:spPr>
        <p:txBody>
          <a:bodyPr/>
          <a:lstStyle/>
          <a:p>
            <a:r>
              <a:rPr lang="en-US" dirty="0"/>
              <a:t>Goal: Solve an unknown complex game by “fitting” it into a simple game</a:t>
            </a:r>
          </a:p>
        </p:txBody>
      </p:sp>
      <p:sp>
        <p:nvSpPr>
          <p:cNvPr id="6" name="Parallelogram 5">
            <a:extLst>
              <a:ext uri="{FF2B5EF4-FFF2-40B4-BE49-F238E27FC236}">
                <a16:creationId xmlns:a16="http://schemas.microsoft.com/office/drawing/2014/main" id="{C0C6B773-DAD4-5444-AD63-BA16AC15043E}"/>
              </a:ext>
            </a:extLst>
          </p:cNvPr>
          <p:cNvSpPr/>
          <p:nvPr/>
        </p:nvSpPr>
        <p:spPr>
          <a:xfrm>
            <a:off x="1669761" y="5183649"/>
            <a:ext cx="2329897" cy="508742"/>
          </a:xfrm>
          <a:prstGeom prst="parallelogram">
            <a:avLst/>
          </a:prstGeom>
          <a:ln w="317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cs typeface="Arial" panose="020B0604020202020204" pitchFamily="34" charset="0"/>
              </a:rPr>
              <a:t>Query Oracle in Region of </a:t>
            </a:r>
            <a:r>
              <a:rPr lang="el-GR" b="1" dirty="0"/>
              <a:t>σ</a:t>
            </a:r>
            <a:r>
              <a:rPr lang="en-US" b="1" baseline="30000" dirty="0"/>
              <a:t>*</a:t>
            </a:r>
            <a:endParaRPr lang="en-US" b="1" dirty="0">
              <a:cs typeface="Arial" panose="020B0604020202020204" pitchFamily="34" charset="0"/>
            </a:endParaRPr>
          </a:p>
        </p:txBody>
      </p:sp>
      <p:sp>
        <p:nvSpPr>
          <p:cNvPr id="8" name="Oval 7">
            <a:extLst>
              <a:ext uri="{FF2B5EF4-FFF2-40B4-BE49-F238E27FC236}">
                <a16:creationId xmlns:a16="http://schemas.microsoft.com/office/drawing/2014/main" id="{B0C51C98-287E-3E45-A9C5-D4C363660C73}"/>
              </a:ext>
            </a:extLst>
          </p:cNvPr>
          <p:cNvSpPr/>
          <p:nvPr/>
        </p:nvSpPr>
        <p:spPr>
          <a:xfrm>
            <a:off x="4481881" y="6154826"/>
            <a:ext cx="2911142" cy="703174"/>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cs typeface="Arial" panose="020B0604020202020204" pitchFamily="34" charset="0"/>
              </a:rPr>
              <a:t>Oracle </a:t>
            </a:r>
            <a:r>
              <a:rPr lang="en-US" sz="3200" b="1" dirty="0">
                <a:latin typeface="Euclid Math One" pitchFamily="2" charset="77"/>
                <a:cs typeface="Arial" panose="020B0604020202020204" pitchFamily="34" charset="0"/>
              </a:rPr>
              <a:t>O</a:t>
            </a:r>
          </a:p>
        </p:txBody>
      </p:sp>
      <p:sp>
        <p:nvSpPr>
          <p:cNvPr id="9" name="Rounded Rectangle 8">
            <a:extLst>
              <a:ext uri="{FF2B5EF4-FFF2-40B4-BE49-F238E27FC236}">
                <a16:creationId xmlns:a16="http://schemas.microsoft.com/office/drawing/2014/main" id="{9C7EFBC5-E9A4-7641-BA96-4C282647CC81}"/>
              </a:ext>
            </a:extLst>
          </p:cNvPr>
          <p:cNvSpPr/>
          <p:nvPr/>
        </p:nvSpPr>
        <p:spPr>
          <a:xfrm>
            <a:off x="4854773" y="5114489"/>
            <a:ext cx="2178246" cy="561736"/>
          </a:xfrm>
          <a:prstGeom prst="roundRect">
            <a:avLst/>
          </a:prstGeom>
          <a:solidFill>
            <a:schemeClr val="bg1">
              <a:lumMod val="85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cs typeface="Arial" panose="020B0604020202020204" pitchFamily="34" charset="0"/>
              </a:rPr>
              <a:t>Data Buffer </a:t>
            </a:r>
            <a:r>
              <a:rPr lang="en-US" sz="2000" b="1" dirty="0">
                <a:latin typeface="Euclid Math One" pitchFamily="2" charset="77"/>
                <a:cs typeface="Arial" panose="020B0604020202020204" pitchFamily="34" charset="0"/>
              </a:rPr>
              <a:t>D</a:t>
            </a:r>
          </a:p>
        </p:txBody>
      </p:sp>
      <p:sp>
        <p:nvSpPr>
          <p:cNvPr id="10" name="Rectangle 9">
            <a:extLst>
              <a:ext uri="{FF2B5EF4-FFF2-40B4-BE49-F238E27FC236}">
                <a16:creationId xmlns:a16="http://schemas.microsoft.com/office/drawing/2014/main" id="{0BD42B47-E762-CC4F-9EC2-53F1700F1154}"/>
              </a:ext>
            </a:extLst>
          </p:cNvPr>
          <p:cNvSpPr/>
          <p:nvPr/>
        </p:nvSpPr>
        <p:spPr>
          <a:xfrm>
            <a:off x="7676034" y="3453142"/>
            <a:ext cx="2016929" cy="576963"/>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cs typeface="Arial" panose="020B0604020202020204" pitchFamily="34" charset="0"/>
              </a:rPr>
              <a:t>Structure </a:t>
            </a:r>
            <a:r>
              <a:rPr lang="en-US" sz="2000" b="1" dirty="0">
                <a:latin typeface="Euclid Math One" pitchFamily="2" charset="77"/>
                <a:cs typeface="Arial" panose="020B0604020202020204" pitchFamily="34" charset="0"/>
              </a:rPr>
              <a:t>S</a:t>
            </a:r>
          </a:p>
        </p:txBody>
      </p:sp>
      <p:sp>
        <p:nvSpPr>
          <p:cNvPr id="11" name="Rectangle 10">
            <a:extLst>
              <a:ext uri="{FF2B5EF4-FFF2-40B4-BE49-F238E27FC236}">
                <a16:creationId xmlns:a16="http://schemas.microsoft.com/office/drawing/2014/main" id="{86F9B8AD-3417-874B-A969-4EC10BADBF53}"/>
              </a:ext>
            </a:extLst>
          </p:cNvPr>
          <p:cNvSpPr/>
          <p:nvPr/>
        </p:nvSpPr>
        <p:spPr>
          <a:xfrm>
            <a:off x="4863830" y="1886668"/>
            <a:ext cx="2404373" cy="588049"/>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cs typeface="Arial" panose="020B0604020202020204" pitchFamily="34" charset="0"/>
              </a:rPr>
              <a:t>Game Model </a:t>
            </a:r>
            <a:r>
              <a:rPr lang="en-US" sz="2000" b="1" dirty="0">
                <a:latin typeface="Euclid Math One" pitchFamily="2" charset="77"/>
                <a:cs typeface="Arial" panose="020B0604020202020204" pitchFamily="34" charset="0"/>
              </a:rPr>
              <a:t>G</a:t>
            </a:r>
          </a:p>
        </p:txBody>
      </p:sp>
      <p:sp>
        <p:nvSpPr>
          <p:cNvPr id="12" name="Rectangle 11">
            <a:extLst>
              <a:ext uri="{FF2B5EF4-FFF2-40B4-BE49-F238E27FC236}">
                <a16:creationId xmlns:a16="http://schemas.microsoft.com/office/drawing/2014/main" id="{04360F29-185E-6D44-8902-03BB938EFAB7}"/>
              </a:ext>
            </a:extLst>
          </p:cNvPr>
          <p:cNvSpPr/>
          <p:nvPr/>
        </p:nvSpPr>
        <p:spPr>
          <a:xfrm>
            <a:off x="1893053" y="3893334"/>
            <a:ext cx="2016929" cy="576963"/>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cs typeface="Arial" panose="020B0604020202020204" pitchFamily="34" charset="0"/>
              </a:rPr>
              <a:t>Equilibrium </a:t>
            </a:r>
            <a:r>
              <a:rPr lang="el-GR" sz="2000" b="1" dirty="0"/>
              <a:t>σ</a:t>
            </a:r>
            <a:r>
              <a:rPr lang="en-US" sz="2000" b="1" baseline="30000" dirty="0"/>
              <a:t>*</a:t>
            </a:r>
            <a:endParaRPr lang="en-US" sz="2000" b="1" dirty="0">
              <a:cs typeface="Arial" panose="020B0604020202020204" pitchFamily="34" charset="0"/>
            </a:endParaRPr>
          </a:p>
        </p:txBody>
      </p:sp>
      <p:sp>
        <p:nvSpPr>
          <p:cNvPr id="13" name="Up Arrow 12">
            <a:extLst>
              <a:ext uri="{FF2B5EF4-FFF2-40B4-BE49-F238E27FC236}">
                <a16:creationId xmlns:a16="http://schemas.microsoft.com/office/drawing/2014/main" id="{535E4B4F-138A-294A-92F8-E6AA50320BB9}"/>
              </a:ext>
            </a:extLst>
          </p:cNvPr>
          <p:cNvSpPr/>
          <p:nvPr/>
        </p:nvSpPr>
        <p:spPr>
          <a:xfrm>
            <a:off x="5159322" y="5711131"/>
            <a:ext cx="1461357" cy="413352"/>
          </a:xfrm>
          <a:prstGeom prst="upArrow">
            <a:avLst>
              <a:gd name="adj1" fmla="val 50000"/>
              <a:gd name="adj2" fmla="val 5163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p>
        </p:txBody>
      </p:sp>
      <p:cxnSp>
        <p:nvCxnSpPr>
          <p:cNvPr id="14" name="Curved Connector 13">
            <a:extLst>
              <a:ext uri="{FF2B5EF4-FFF2-40B4-BE49-F238E27FC236}">
                <a16:creationId xmlns:a16="http://schemas.microsoft.com/office/drawing/2014/main" id="{D6FBB312-379A-1143-980B-6F16A1C230A3}"/>
              </a:ext>
            </a:extLst>
          </p:cNvPr>
          <p:cNvCxnSpPr>
            <a:cxnSpLocks/>
            <a:stCxn id="9" idx="3"/>
            <a:endCxn id="23" idx="4"/>
          </p:cNvCxnSpPr>
          <p:nvPr/>
        </p:nvCxnSpPr>
        <p:spPr>
          <a:xfrm flipV="1">
            <a:off x="7033019" y="5168543"/>
            <a:ext cx="1586922" cy="226814"/>
          </a:xfrm>
          <a:prstGeom prst="curvedConnector2">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E9253A3A-FA6F-A24D-B2E4-CA326A362554}"/>
              </a:ext>
            </a:extLst>
          </p:cNvPr>
          <p:cNvCxnSpPr>
            <a:cxnSpLocks/>
            <a:stCxn id="19" idx="1"/>
            <a:endCxn id="11" idx="3"/>
          </p:cNvCxnSpPr>
          <p:nvPr/>
        </p:nvCxnSpPr>
        <p:spPr>
          <a:xfrm rot="16200000" flipV="1">
            <a:off x="7875762" y="1573134"/>
            <a:ext cx="263004" cy="1478122"/>
          </a:xfrm>
          <a:prstGeom prst="curvedConnector2">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36E17249-B181-EC44-9B3F-34C73D039523}"/>
              </a:ext>
            </a:extLst>
          </p:cNvPr>
          <p:cNvCxnSpPr>
            <a:cxnSpLocks/>
            <a:stCxn id="11" idx="1"/>
            <a:endCxn id="18" idx="1"/>
          </p:cNvCxnSpPr>
          <p:nvPr/>
        </p:nvCxnSpPr>
        <p:spPr>
          <a:xfrm rot="10800000" flipV="1">
            <a:off x="2960264" y="2180693"/>
            <a:ext cx="1903566" cy="617822"/>
          </a:xfrm>
          <a:prstGeom prst="curvedConnector2">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3B7392EE-45D4-684D-9711-3B243C71CAAB}"/>
              </a:ext>
            </a:extLst>
          </p:cNvPr>
          <p:cNvCxnSpPr>
            <a:cxnSpLocks/>
            <a:stCxn id="12" idx="2"/>
            <a:endCxn id="6" idx="1"/>
          </p:cNvCxnSpPr>
          <p:nvPr/>
        </p:nvCxnSpPr>
        <p:spPr>
          <a:xfrm rot="5400000">
            <a:off x="2543234" y="4825365"/>
            <a:ext cx="713352" cy="3216"/>
          </a:xfrm>
          <a:prstGeom prst="curvedConnector3">
            <a:avLst>
              <a:gd name="adj1" fmla="val 50000"/>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Parallelogram 17">
            <a:extLst>
              <a:ext uri="{FF2B5EF4-FFF2-40B4-BE49-F238E27FC236}">
                <a16:creationId xmlns:a16="http://schemas.microsoft.com/office/drawing/2014/main" id="{1A5B909E-2BD7-2B45-8542-FEC1932C9402}"/>
              </a:ext>
            </a:extLst>
          </p:cNvPr>
          <p:cNvSpPr/>
          <p:nvPr/>
        </p:nvSpPr>
        <p:spPr>
          <a:xfrm>
            <a:off x="1791579" y="2798515"/>
            <a:ext cx="2212835" cy="498141"/>
          </a:xfrm>
          <a:prstGeom prst="parallelogram">
            <a:avLst/>
          </a:prstGeom>
          <a:ln w="317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cs typeface="Arial" panose="020B0604020202020204" pitchFamily="34" charset="0"/>
              </a:rPr>
              <a:t>Equilibrium Computation</a:t>
            </a:r>
          </a:p>
        </p:txBody>
      </p:sp>
      <p:sp>
        <p:nvSpPr>
          <p:cNvPr id="19" name="Parallelogram 18">
            <a:extLst>
              <a:ext uri="{FF2B5EF4-FFF2-40B4-BE49-F238E27FC236}">
                <a16:creationId xmlns:a16="http://schemas.microsoft.com/office/drawing/2014/main" id="{8572B211-D023-BC49-B498-3483054B0C63}"/>
              </a:ext>
            </a:extLst>
          </p:cNvPr>
          <p:cNvSpPr/>
          <p:nvPr/>
        </p:nvSpPr>
        <p:spPr>
          <a:xfrm>
            <a:off x="7480489" y="2443697"/>
            <a:ext cx="2408019" cy="494610"/>
          </a:xfrm>
          <a:prstGeom prst="parallelogram">
            <a:avLst/>
          </a:prstGeom>
          <a:ln w="317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cs typeface="Arial" panose="020B0604020202020204" pitchFamily="34" charset="0"/>
              </a:rPr>
              <a:t>Payoff Function Regression</a:t>
            </a:r>
          </a:p>
        </p:txBody>
      </p:sp>
      <p:cxnSp>
        <p:nvCxnSpPr>
          <p:cNvPr id="20" name="Curved Connector 19">
            <a:extLst>
              <a:ext uri="{FF2B5EF4-FFF2-40B4-BE49-F238E27FC236}">
                <a16:creationId xmlns:a16="http://schemas.microsoft.com/office/drawing/2014/main" id="{63CC6D5C-F41F-B441-92B2-9BD9FFE1146D}"/>
              </a:ext>
            </a:extLst>
          </p:cNvPr>
          <p:cNvCxnSpPr>
            <a:cxnSpLocks/>
            <a:stCxn id="18" idx="4"/>
          </p:cNvCxnSpPr>
          <p:nvPr/>
        </p:nvCxnSpPr>
        <p:spPr>
          <a:xfrm rot="16200000" flipH="1">
            <a:off x="2660033" y="3534619"/>
            <a:ext cx="479448" cy="3521"/>
          </a:xfrm>
          <a:prstGeom prst="curvedConnector3">
            <a:avLst>
              <a:gd name="adj1" fmla="val 50000"/>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32A8C66D-5CD1-FB40-A8A9-E3959C5F17E9}"/>
              </a:ext>
            </a:extLst>
          </p:cNvPr>
          <p:cNvCxnSpPr>
            <a:cxnSpLocks/>
            <a:stCxn id="10" idx="0"/>
            <a:endCxn id="19" idx="4"/>
          </p:cNvCxnSpPr>
          <p:nvPr/>
        </p:nvCxnSpPr>
        <p:spPr>
          <a:xfrm rot="5400000" flipH="1" flipV="1">
            <a:off x="8427082" y="3195725"/>
            <a:ext cx="514835" cy="12700"/>
          </a:xfrm>
          <a:prstGeom prst="curvedConnector3">
            <a:avLst>
              <a:gd name="adj1" fmla="val 50000"/>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B67FE65F-2245-404D-AE58-2831F5212D39}"/>
              </a:ext>
            </a:extLst>
          </p:cNvPr>
          <p:cNvCxnSpPr>
            <a:cxnSpLocks/>
            <a:stCxn id="6" idx="4"/>
            <a:endCxn id="8" idx="2"/>
          </p:cNvCxnSpPr>
          <p:nvPr/>
        </p:nvCxnSpPr>
        <p:spPr>
          <a:xfrm rot="16200000" flipH="1">
            <a:off x="3251284" y="5275816"/>
            <a:ext cx="814022" cy="1647171"/>
          </a:xfrm>
          <a:prstGeom prst="curvedConnector2">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3" name="Parallelogram 22">
            <a:extLst>
              <a:ext uri="{FF2B5EF4-FFF2-40B4-BE49-F238E27FC236}">
                <a16:creationId xmlns:a16="http://schemas.microsoft.com/office/drawing/2014/main" id="{62BE4133-AFC7-4A43-8864-34211705DA50}"/>
              </a:ext>
            </a:extLst>
          </p:cNvPr>
          <p:cNvSpPr/>
          <p:nvPr/>
        </p:nvSpPr>
        <p:spPr>
          <a:xfrm>
            <a:off x="7341256" y="4645671"/>
            <a:ext cx="2557370" cy="522872"/>
          </a:xfrm>
          <a:prstGeom prst="parallelogram">
            <a:avLst/>
          </a:prstGeom>
          <a:ln w="317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cs typeface="Arial" panose="020B0604020202020204" pitchFamily="34" charset="0"/>
              </a:rPr>
              <a:t>Game Structure Learning</a:t>
            </a:r>
          </a:p>
        </p:txBody>
      </p:sp>
      <p:cxnSp>
        <p:nvCxnSpPr>
          <p:cNvPr id="24" name="Curved Connector 23">
            <a:extLst>
              <a:ext uri="{FF2B5EF4-FFF2-40B4-BE49-F238E27FC236}">
                <a16:creationId xmlns:a16="http://schemas.microsoft.com/office/drawing/2014/main" id="{E46DBD6B-C9C7-D544-94D2-BF191EC951FE}"/>
              </a:ext>
            </a:extLst>
          </p:cNvPr>
          <p:cNvCxnSpPr>
            <a:cxnSpLocks/>
            <a:stCxn id="23" idx="1"/>
            <a:endCxn id="10" idx="2"/>
          </p:cNvCxnSpPr>
          <p:nvPr/>
        </p:nvCxnSpPr>
        <p:spPr>
          <a:xfrm rot="16200000" flipV="1">
            <a:off x="8377117" y="4337487"/>
            <a:ext cx="615566" cy="801"/>
          </a:xfrm>
          <a:prstGeom prst="curvedConnector3">
            <a:avLst>
              <a:gd name="adj1" fmla="val 50000"/>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9FA7BCFA-948F-CD49-93E4-80A14841AAA6}"/>
              </a:ext>
            </a:extLst>
          </p:cNvPr>
          <p:cNvCxnSpPr>
            <a:cxnSpLocks/>
            <a:stCxn id="9" idx="0"/>
            <a:endCxn id="19" idx="5"/>
          </p:cNvCxnSpPr>
          <p:nvPr/>
        </p:nvCxnSpPr>
        <p:spPr>
          <a:xfrm rot="5400000" flipH="1" flipV="1">
            <a:off x="5531362" y="3103537"/>
            <a:ext cx="2423487" cy="1598419"/>
          </a:xfrm>
          <a:prstGeom prst="curvedConnector2">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3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8" grpId="0" animBg="1"/>
      <p:bldP spid="19"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A6FB-F9BB-B949-AAE2-0B2F164EBABB}"/>
              </a:ext>
            </a:extLst>
          </p:cNvPr>
          <p:cNvSpPr>
            <a:spLocks noGrp="1"/>
          </p:cNvSpPr>
          <p:nvPr>
            <p:ph type="title"/>
          </p:nvPr>
        </p:nvSpPr>
        <p:spPr/>
        <p:txBody>
          <a:bodyPr/>
          <a:lstStyle/>
          <a:p>
            <a:r>
              <a:rPr lang="en-US" dirty="0"/>
              <a:t>Iterative structure learning framework</a:t>
            </a:r>
          </a:p>
        </p:txBody>
      </p:sp>
      <p:sp>
        <p:nvSpPr>
          <p:cNvPr id="3" name="Text Placeholder 2">
            <a:extLst>
              <a:ext uri="{FF2B5EF4-FFF2-40B4-BE49-F238E27FC236}">
                <a16:creationId xmlns:a16="http://schemas.microsoft.com/office/drawing/2014/main" id="{6959ACF0-9CB9-404A-96BC-5939A7562FDB}"/>
              </a:ext>
            </a:extLst>
          </p:cNvPr>
          <p:cNvSpPr>
            <a:spLocks noGrp="1"/>
          </p:cNvSpPr>
          <p:nvPr>
            <p:ph type="body" idx="1"/>
          </p:nvPr>
        </p:nvSpPr>
        <p:spPr/>
        <p:txBody>
          <a:bodyPr/>
          <a:lstStyle/>
          <a:p>
            <a:r>
              <a:rPr lang="en-US" dirty="0"/>
              <a:t>Structure considering in this work:</a:t>
            </a:r>
          </a:p>
          <a:p>
            <a:r>
              <a:rPr lang="en-US" dirty="0"/>
              <a:t>1. Population structure -- Games with Symmetry</a:t>
            </a:r>
          </a:p>
          <a:p>
            <a:r>
              <a:rPr lang="en-US" dirty="0"/>
              <a:t>Our approach: use ”K-means”-like model learning algorithm</a:t>
            </a:r>
          </a:p>
          <a:p>
            <a:endParaRPr lang="en-US" dirty="0"/>
          </a:p>
          <a:p>
            <a:r>
              <a:rPr lang="en-US" dirty="0"/>
              <a:t>2. Interaction structure -- Games with Sparsity</a:t>
            </a:r>
          </a:p>
          <a:p>
            <a:r>
              <a:rPr lang="en-US" dirty="0"/>
              <a:t>Our approach: borrow ideas from structure learning for Bayesian networks</a:t>
            </a:r>
          </a:p>
        </p:txBody>
      </p:sp>
    </p:spTree>
    <p:extLst>
      <p:ext uri="{BB962C8B-B14F-4D97-AF65-F5344CB8AC3E}">
        <p14:creationId xmlns:p14="http://schemas.microsoft.com/office/powerpoint/2010/main" val="21410600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56056</TotalTime>
  <Words>2911</Words>
  <Application>Microsoft Macintosh PowerPoint</Application>
  <PresentationFormat>Widescreen</PresentationFormat>
  <Paragraphs>304</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Euclid Math One</vt:lpstr>
      <vt:lpstr>Symbol</vt:lpstr>
      <vt:lpstr>Office Theme</vt:lpstr>
      <vt:lpstr>Structure Learning for Approximate Solution of Many-Player Games</vt:lpstr>
      <vt:lpstr>Motivation</vt:lpstr>
      <vt:lpstr>Scaling to Many-Player Games</vt:lpstr>
      <vt:lpstr>Empirical Game Theoretical Analysis (EGTA)</vt:lpstr>
      <vt:lpstr>Empirical Game Theoretical Analysis (EGTA)</vt:lpstr>
      <vt:lpstr>Game Model Learning for Many-Player Games</vt:lpstr>
      <vt:lpstr>PowerPoint Presentation</vt:lpstr>
      <vt:lpstr>Iterative structure learning framework</vt:lpstr>
      <vt:lpstr>Iterative structure learning framework</vt:lpstr>
      <vt:lpstr>Succinct Games I – Games with Symmetry</vt:lpstr>
      <vt:lpstr>K-Roles: Learning Role Symmetry</vt:lpstr>
      <vt:lpstr>K-Roles: Learn Role-Agent Models</vt:lpstr>
      <vt:lpstr>K-Roles: Equilibrium Computation</vt:lpstr>
      <vt:lpstr>K-Roles: Cluster Determination</vt:lpstr>
      <vt:lpstr>Experiments for K-Roles</vt:lpstr>
      <vt:lpstr>Succinct Games II – Games with Sparsity</vt:lpstr>
      <vt:lpstr>Greedy Graphical Game Learning: Learning Graphical Structure</vt:lpstr>
      <vt:lpstr>G3L</vt:lpstr>
      <vt:lpstr>G3L Payoff Estimation &amp; Training Loss</vt:lpstr>
      <vt:lpstr>Experiments for G3L </vt:lpstr>
      <vt:lpstr>Experiments for G3L </vt:lpstr>
      <vt:lpstr>Experiments comparing K-Roles and G3L</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 Zun</cp:lastModifiedBy>
  <cp:revision>669</cp:revision>
  <dcterms:modified xsi:type="dcterms:W3CDTF">2020-12-24T04:01:28Z</dcterms:modified>
</cp:coreProperties>
</file>